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12" r:id="rId4"/>
  </p:sldMasterIdLst>
  <p:notesMasterIdLst>
    <p:notesMasterId r:id="rId105"/>
  </p:notesMasterIdLst>
  <p:sldIdLst>
    <p:sldId id="257" r:id="rId5"/>
    <p:sldId id="272" r:id="rId6"/>
    <p:sldId id="274" r:id="rId7"/>
    <p:sldId id="273" r:id="rId8"/>
    <p:sldId id="275" r:id="rId9"/>
    <p:sldId id="524" r:id="rId10"/>
    <p:sldId id="470" r:id="rId11"/>
    <p:sldId id="471" r:id="rId12"/>
    <p:sldId id="472" r:id="rId13"/>
    <p:sldId id="473" r:id="rId14"/>
    <p:sldId id="474" r:id="rId15"/>
    <p:sldId id="475" r:id="rId16"/>
    <p:sldId id="476" r:id="rId17"/>
    <p:sldId id="477" r:id="rId18"/>
    <p:sldId id="260" r:id="rId19"/>
    <p:sldId id="265" r:id="rId20"/>
    <p:sldId id="268" r:id="rId21"/>
    <p:sldId id="267" r:id="rId22"/>
    <p:sldId id="263" r:id="rId23"/>
    <p:sldId id="264" r:id="rId24"/>
    <p:sldId id="266" r:id="rId25"/>
    <p:sldId id="269" r:id="rId26"/>
    <p:sldId id="259" r:id="rId27"/>
    <p:sldId id="261" r:id="rId28"/>
    <p:sldId id="481" r:id="rId29"/>
    <p:sldId id="482" r:id="rId30"/>
    <p:sldId id="499" r:id="rId31"/>
    <p:sldId id="500" r:id="rId32"/>
    <p:sldId id="502" r:id="rId33"/>
    <p:sldId id="501" r:id="rId34"/>
    <p:sldId id="478" r:id="rId35"/>
    <p:sldId id="281" r:id="rId36"/>
    <p:sldId id="503" r:id="rId37"/>
    <p:sldId id="504" r:id="rId38"/>
    <p:sldId id="262" r:id="rId39"/>
    <p:sldId id="466" r:id="rId40"/>
    <p:sldId id="505" r:id="rId41"/>
    <p:sldId id="506" r:id="rId42"/>
    <p:sldId id="507" r:id="rId43"/>
    <p:sldId id="508" r:id="rId44"/>
    <p:sldId id="509" r:id="rId45"/>
    <p:sldId id="510" r:id="rId46"/>
    <p:sldId id="516" r:id="rId47"/>
    <p:sldId id="511" r:id="rId48"/>
    <p:sldId id="512" r:id="rId49"/>
    <p:sldId id="513" r:id="rId50"/>
    <p:sldId id="514" r:id="rId51"/>
    <p:sldId id="521" r:id="rId52"/>
    <p:sldId id="522" r:id="rId53"/>
    <p:sldId id="515" r:id="rId54"/>
    <p:sldId id="518" r:id="rId55"/>
    <p:sldId id="519" r:id="rId56"/>
    <p:sldId id="523" r:id="rId57"/>
    <p:sldId id="520" r:id="rId58"/>
    <p:sldId id="468" r:id="rId59"/>
    <p:sldId id="283" r:id="rId60"/>
    <p:sldId id="284" r:id="rId61"/>
    <p:sldId id="271" r:id="rId62"/>
    <p:sldId id="469" r:id="rId63"/>
    <p:sldId id="286" r:id="rId64"/>
    <p:sldId id="288" r:id="rId65"/>
    <p:sldId id="327" r:id="rId66"/>
    <p:sldId id="290" r:id="rId67"/>
    <p:sldId id="315" r:id="rId68"/>
    <p:sldId id="316" r:id="rId69"/>
    <p:sldId id="317" r:id="rId70"/>
    <p:sldId id="318" r:id="rId71"/>
    <p:sldId id="319" r:id="rId72"/>
    <p:sldId id="320" r:id="rId73"/>
    <p:sldId id="321" r:id="rId74"/>
    <p:sldId id="322" r:id="rId75"/>
    <p:sldId id="329" r:id="rId76"/>
    <p:sldId id="323" r:id="rId77"/>
    <p:sldId id="291" r:id="rId78"/>
    <p:sldId id="324" r:id="rId79"/>
    <p:sldId id="292" r:id="rId80"/>
    <p:sldId id="293" r:id="rId81"/>
    <p:sldId id="294" r:id="rId82"/>
    <p:sldId id="295" r:id="rId83"/>
    <p:sldId id="296" r:id="rId84"/>
    <p:sldId id="297" r:id="rId85"/>
    <p:sldId id="298" r:id="rId86"/>
    <p:sldId id="314" r:id="rId87"/>
    <p:sldId id="299" r:id="rId88"/>
    <p:sldId id="300" r:id="rId89"/>
    <p:sldId id="301" r:id="rId90"/>
    <p:sldId id="302" r:id="rId91"/>
    <p:sldId id="303" r:id="rId92"/>
    <p:sldId id="304" r:id="rId93"/>
    <p:sldId id="305" r:id="rId94"/>
    <p:sldId id="306" r:id="rId95"/>
    <p:sldId id="307" r:id="rId96"/>
    <p:sldId id="308" r:id="rId97"/>
    <p:sldId id="309" r:id="rId98"/>
    <p:sldId id="310" r:id="rId99"/>
    <p:sldId id="328" r:id="rId100"/>
    <p:sldId id="311" r:id="rId101"/>
    <p:sldId id="312" r:id="rId102"/>
    <p:sldId id="313" r:id="rId103"/>
    <p:sldId id="270" r:id="rId104"/>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200"/>
    <a:srgbClr val="CC0000"/>
    <a:srgbClr val="F2B800"/>
    <a:srgbClr val="FF9900"/>
    <a:srgbClr val="F27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19" autoAdjust="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viewProps" Target="viewProp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ableStyles" Target="tableStyle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72D3E6BF-8833-4589-AB43-F2573A4B8932}" type="datetimeFigureOut">
              <a:rPr lang="el-GR" smtClean="0"/>
              <a:t>25/5/2021</a:t>
            </a:fld>
            <a:endParaRPr lang="el-GR"/>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0DF76A4E-5DC8-4F64-AAEB-C0E3457DE80F}" type="slidenum">
              <a:rPr lang="el-GR" smtClean="0"/>
              <a:t>‹#›</a:t>
            </a:fld>
            <a:endParaRPr lang="el-GR"/>
          </a:p>
        </p:txBody>
      </p:sp>
    </p:spTree>
    <p:extLst>
      <p:ext uri="{BB962C8B-B14F-4D97-AF65-F5344CB8AC3E}">
        <p14:creationId xmlns:p14="http://schemas.microsoft.com/office/powerpoint/2010/main" val="3365329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5/25/2021</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90017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5/25/2021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83591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5/25/2021</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88849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5/25/2021</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52443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5/25/2021</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6680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5/25/2021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83323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5/25/2021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8046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5/25/2021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36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5/25/2021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494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5/25/2021</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61766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5/25/2021</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73289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5/25/2021</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00089789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11" r:id="rId5"/>
    <p:sldLayoutId id="2147483760" r:id="rId6"/>
    <p:sldLayoutId id="2147483762" r:id="rId7"/>
    <p:sldLayoutId id="2147483706" r:id="rId8"/>
    <p:sldLayoutId id="2147483709" r:id="rId9"/>
    <p:sldLayoutId id="2147483707" r:id="rId10"/>
    <p:sldLayoutId id="2147483708" r:id="rId11"/>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5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2.xml"/><Relationship Id="rId4" Type="http://schemas.microsoft.com/office/2007/relationships/hdphoto" Target="../media/hdphoto2.wdp"/></Relationships>
</file>

<file path=ppt/slides/_rels/slide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Layout" Target="../slideLayouts/slideLayout2.xml"/><Relationship Id="rId4" Type="http://schemas.microsoft.com/office/2007/relationships/hdphoto" Target="../media/hdphoto3.wdp"/></Relationships>
</file>

<file path=ppt/slides/_rels/slide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2.xml"/><Relationship Id="rId4" Type="http://schemas.microsoft.com/office/2007/relationships/hdphoto" Target="../media/hdphoto4.wdp"/></Relationships>
</file>

<file path=ppt/slides/_rels/slide6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g"/><Relationship Id="rId1" Type="http://schemas.openxmlformats.org/officeDocument/2006/relationships/slideLayout" Target="../slideLayouts/slideLayout2.xml"/><Relationship Id="rId4" Type="http://schemas.microsoft.com/office/2007/relationships/hdphoto" Target="../media/hdphoto5.wdp"/></Relationships>
</file>

<file path=ppt/slides/_rels/slide6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g"/><Relationship Id="rId1" Type="http://schemas.openxmlformats.org/officeDocument/2006/relationships/slideLayout" Target="../slideLayouts/slideLayout2.xml"/><Relationship Id="rId4" Type="http://schemas.microsoft.com/office/2007/relationships/hdphoto" Target="../media/hdphoto7.wdp"/></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7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g"/><Relationship Id="rId1" Type="http://schemas.openxmlformats.org/officeDocument/2006/relationships/slideLayout" Target="../slideLayouts/slideLayout2.xml"/><Relationship Id="rId4" Type="http://schemas.microsoft.com/office/2007/relationships/hdphoto" Target="../media/hdphoto9.wdp"/></Relationships>
</file>

<file path=ppt/slides/_rels/slide7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g"/><Relationship Id="rId1" Type="http://schemas.openxmlformats.org/officeDocument/2006/relationships/slideLayout" Target="../slideLayouts/slideLayout2.xml"/><Relationship Id="rId4" Type="http://schemas.microsoft.com/office/2007/relationships/hdphoto" Target="../media/hdphoto10.wdp"/></Relationships>
</file>

<file path=ppt/slides/_rels/slide7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g"/><Relationship Id="rId1" Type="http://schemas.openxmlformats.org/officeDocument/2006/relationships/slideLayout" Target="../slideLayouts/slideLayout2.xml"/><Relationship Id="rId4" Type="http://schemas.microsoft.com/office/2007/relationships/hdphoto" Target="../media/hdphoto11.wdp"/></Relationships>
</file>

<file path=ppt/slides/_rels/slide7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g"/><Relationship Id="rId1" Type="http://schemas.openxmlformats.org/officeDocument/2006/relationships/slideLayout" Target="../slideLayouts/slideLayout2.xml"/><Relationship Id="rId4" Type="http://schemas.microsoft.com/office/2007/relationships/hdphoto" Target="../media/hdphoto12.wdp"/></Relationships>
</file>

<file path=ppt/slides/_rels/slide7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g"/><Relationship Id="rId1" Type="http://schemas.openxmlformats.org/officeDocument/2006/relationships/slideLayout" Target="../slideLayouts/slideLayout2.xml"/><Relationship Id="rId4" Type="http://schemas.microsoft.com/office/2007/relationships/hdphoto" Target="../media/hdphoto13.wdp"/></Relationships>
</file>

<file path=ppt/slides/_rels/slide7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g"/><Relationship Id="rId1" Type="http://schemas.openxmlformats.org/officeDocument/2006/relationships/slideLayout" Target="../slideLayouts/slideLayout2.xml"/><Relationship Id="rId4" Type="http://schemas.microsoft.com/office/2007/relationships/hdphoto" Target="../media/hdphoto14.wdp"/></Relationships>
</file>

<file path=ppt/slides/_rels/slide7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g"/><Relationship Id="rId1" Type="http://schemas.openxmlformats.org/officeDocument/2006/relationships/slideLayout" Target="../slideLayouts/slideLayout2.xml"/><Relationship Id="rId4" Type="http://schemas.microsoft.com/office/2007/relationships/hdphoto" Target="../media/hdphoto15.wdp"/></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g"/><Relationship Id="rId1" Type="http://schemas.openxmlformats.org/officeDocument/2006/relationships/slideLayout" Target="../slideLayouts/slideLayout2.xml"/><Relationship Id="rId4" Type="http://schemas.microsoft.com/office/2007/relationships/hdphoto" Target="../media/hdphoto16.wdp"/></Relationships>
</file>

<file path=ppt/slides/_rels/slide8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g"/><Relationship Id="rId1" Type="http://schemas.openxmlformats.org/officeDocument/2006/relationships/slideLayout" Target="../slideLayouts/slideLayout2.xml"/><Relationship Id="rId4" Type="http://schemas.microsoft.com/office/2007/relationships/hdphoto" Target="../media/hdphoto17.wdp"/></Relationships>
</file>

<file path=ppt/slides/_rels/slide8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g"/><Relationship Id="rId1" Type="http://schemas.openxmlformats.org/officeDocument/2006/relationships/slideLayout" Target="../slideLayouts/slideLayout2.xml"/><Relationship Id="rId4" Type="http://schemas.microsoft.com/office/2007/relationships/hdphoto" Target="../media/hdphoto18.wdp"/></Relationships>
</file>

<file path=ppt/slides/_rels/slide83.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g"/><Relationship Id="rId1" Type="http://schemas.openxmlformats.org/officeDocument/2006/relationships/slideLayout" Target="../slideLayouts/slideLayout2.xml"/><Relationship Id="rId4" Type="http://schemas.microsoft.com/office/2007/relationships/hdphoto" Target="../media/hdphoto23.wdp"/></Relationships>
</file>

<file path=ppt/slides/_rels/slide8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jpg"/><Relationship Id="rId1" Type="http://schemas.openxmlformats.org/officeDocument/2006/relationships/slideLayout" Target="../slideLayouts/slideLayout2.xml"/><Relationship Id="rId4" Type="http://schemas.microsoft.com/office/2007/relationships/hdphoto" Target="../media/hdphoto24.wdp"/></Relationships>
</file>

<file path=ppt/slides/_rels/slide8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g"/><Relationship Id="rId1" Type="http://schemas.openxmlformats.org/officeDocument/2006/relationships/slideLayout" Target="../slideLayouts/slideLayout2.xml"/><Relationship Id="rId4" Type="http://schemas.microsoft.com/office/2007/relationships/hdphoto" Target="../media/hdphoto25.wdp"/></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jpg"/><Relationship Id="rId1" Type="http://schemas.openxmlformats.org/officeDocument/2006/relationships/slideLayout" Target="../slideLayouts/slideLayout2.xml"/><Relationship Id="rId4" Type="http://schemas.microsoft.com/office/2007/relationships/hdphoto" Target="../media/hdphoto26.wdp"/></Relationships>
</file>

<file path=ppt/slides/_rels/slide9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jpg"/><Relationship Id="rId1" Type="http://schemas.openxmlformats.org/officeDocument/2006/relationships/slideLayout" Target="../slideLayouts/slideLayout2.xml"/><Relationship Id="rId4" Type="http://schemas.microsoft.com/office/2007/relationships/hdphoto" Target="../media/hdphoto27.wdp"/></Relationships>
</file>

<file path=ppt/slides/_rels/slide9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jpg"/><Relationship Id="rId1" Type="http://schemas.openxmlformats.org/officeDocument/2006/relationships/slideLayout" Target="../slideLayouts/slideLayout2.xml"/><Relationship Id="rId4" Type="http://schemas.microsoft.com/office/2007/relationships/hdphoto" Target="../media/hdphoto28.wdp"/></Relationships>
</file>

<file path=ppt/slides/_rels/slide9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jpg"/><Relationship Id="rId1" Type="http://schemas.openxmlformats.org/officeDocument/2006/relationships/slideLayout" Target="../slideLayouts/slideLayout2.xml"/><Relationship Id="rId4" Type="http://schemas.microsoft.com/office/2007/relationships/hdphoto" Target="../media/hdphoto29.wdp"/></Relationships>
</file>

<file path=ppt/slides/_rels/slide9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jpg"/><Relationship Id="rId1" Type="http://schemas.openxmlformats.org/officeDocument/2006/relationships/slideLayout" Target="../slideLayouts/slideLayout2.xml"/><Relationship Id="rId4" Type="http://schemas.microsoft.com/office/2007/relationships/hdphoto" Target="../media/hdphoto30.wdp"/></Relationships>
</file>

<file path=ppt/slides/_rels/slide9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jpg"/><Relationship Id="rId1" Type="http://schemas.openxmlformats.org/officeDocument/2006/relationships/slideLayout" Target="../slideLayouts/slideLayout2.xml"/><Relationship Id="rId4" Type="http://schemas.microsoft.com/office/2007/relationships/hdphoto" Target="../media/hdphoto31.wdp"/></Relationships>
</file>

<file path=ppt/slides/_rels/slide9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jpg"/><Relationship Id="rId1" Type="http://schemas.openxmlformats.org/officeDocument/2006/relationships/slideLayout" Target="../slideLayouts/slideLayout2.xml"/><Relationship Id="rId4" Type="http://schemas.microsoft.com/office/2007/relationships/hdphoto" Target="../media/hdphoto32.wdp"/></Relationships>
</file>

<file path=ppt/slides/_rels/slide97.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5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6D7A0BC-0046-4CAA-8E7F-DCAFE511E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21E816-31F5-48BB-BD02-D15F2F18B48A}"/>
              </a:ext>
            </a:extLst>
          </p:cNvPr>
          <p:cNvSpPr>
            <a:spLocks noGrp="1"/>
          </p:cNvSpPr>
          <p:nvPr>
            <p:ph type="ctrTitle"/>
          </p:nvPr>
        </p:nvSpPr>
        <p:spPr>
          <a:xfrm>
            <a:off x="1241359" y="1181096"/>
            <a:ext cx="9893722" cy="883870"/>
          </a:xfrm>
        </p:spPr>
        <p:txBody>
          <a:bodyPr>
            <a:normAutofit/>
          </a:bodyPr>
          <a:lstStyle/>
          <a:p>
            <a:pPr algn="ctr"/>
            <a:r>
              <a:rPr lang="el-GR" b="1" dirty="0" err="1">
                <a:solidFill>
                  <a:srgbClr val="0070C0"/>
                </a:solidFill>
              </a:rPr>
              <a:t>Εκλογεσ</a:t>
            </a:r>
            <a:r>
              <a:rPr lang="el-GR" b="1" dirty="0">
                <a:solidFill>
                  <a:srgbClr val="0070C0"/>
                </a:solidFill>
              </a:rPr>
              <a:t> εν </a:t>
            </a:r>
            <a:r>
              <a:rPr lang="el-GR" b="1" dirty="0" err="1">
                <a:solidFill>
                  <a:srgbClr val="0070C0"/>
                </a:solidFill>
              </a:rPr>
              <a:t>μεσω</a:t>
            </a:r>
            <a:r>
              <a:rPr lang="el-GR" b="1" dirty="0">
                <a:solidFill>
                  <a:srgbClr val="0070C0"/>
                </a:solidFill>
              </a:rPr>
              <a:t> </a:t>
            </a:r>
            <a:r>
              <a:rPr lang="el-GR" b="1" dirty="0" err="1">
                <a:solidFill>
                  <a:srgbClr val="0070C0"/>
                </a:solidFill>
              </a:rPr>
              <a:t>πανδημιασ</a:t>
            </a:r>
            <a:endParaRPr lang="en-US" b="1" dirty="0">
              <a:solidFill>
                <a:srgbClr val="0070C0"/>
              </a:solidFill>
            </a:endParaRPr>
          </a:p>
        </p:txBody>
      </p:sp>
      <p:sp>
        <p:nvSpPr>
          <p:cNvPr id="20" name="Rectangle 19">
            <a:extLst>
              <a:ext uri="{FF2B5EF4-FFF2-40B4-BE49-F238E27FC236}">
                <a16:creationId xmlns:a16="http://schemas.microsoft.com/office/drawing/2014/main" id="{E7C6334F-6411-41EC-AD7D-179EDD8B5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E6B02CEE-3AF8-4349-9B3E-8970E6DF62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AAA01CF0-3FB5-44EB-B7DE-F2E86374C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4">
            <a:extLst>
              <a:ext uri="{FF2B5EF4-FFF2-40B4-BE49-F238E27FC236}">
                <a16:creationId xmlns:a16="http://schemas.microsoft.com/office/drawing/2014/main" id="{A8F2AD83-CB3D-4B76-956A-2E171C1D9F66}"/>
              </a:ext>
            </a:extLst>
          </p:cNvPr>
          <p:cNvPicPr>
            <a:picLocks noChangeAspect="1"/>
          </p:cNvPicPr>
          <p:nvPr/>
        </p:nvPicPr>
        <p:blipFill rotWithShape="1">
          <a:blip r:embed="rId2"/>
          <a:srcRect t="23484" b="20714"/>
          <a:stretch/>
        </p:blipFill>
        <p:spPr>
          <a:xfrm>
            <a:off x="446533" y="3509574"/>
            <a:ext cx="4441526" cy="2478448"/>
          </a:xfrm>
          <a:prstGeom prst="rect">
            <a:avLst/>
          </a:prstGeom>
        </p:spPr>
      </p:pic>
      <p:pic>
        <p:nvPicPr>
          <p:cNvPr id="1026" name="Picture 2" descr="California Identifies 1,000 Cases Of “West Coast” Covid-19 Variants –  Deadline">
            <a:extLst>
              <a:ext uri="{FF2B5EF4-FFF2-40B4-BE49-F238E27FC236}">
                <a16:creationId xmlns:a16="http://schemas.microsoft.com/office/drawing/2014/main" id="{3174AAC2-265C-4C21-B614-795F5619B9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8942" y="2355379"/>
            <a:ext cx="6486525" cy="36480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4228C87-F882-4846-A494-71B6CCA627B9}"/>
              </a:ext>
            </a:extLst>
          </p:cNvPr>
          <p:cNvSpPr txBox="1"/>
          <p:nvPr/>
        </p:nvSpPr>
        <p:spPr>
          <a:xfrm>
            <a:off x="3556076" y="1074391"/>
            <a:ext cx="4389074" cy="461665"/>
          </a:xfrm>
          <a:prstGeom prst="rect">
            <a:avLst/>
          </a:prstGeom>
          <a:noFill/>
        </p:spPr>
        <p:txBody>
          <a:bodyPr wrap="square" rtlCol="0">
            <a:spAutoFit/>
          </a:bodyPr>
          <a:lstStyle/>
          <a:p>
            <a:pPr algn="ctr"/>
            <a:r>
              <a:rPr lang="el-GR" sz="2400" b="1" dirty="0"/>
              <a:t>ΔΙΑΔΙΚΑΣΙΑ ΨΗΦΟΦΟΡΙΑΣ</a:t>
            </a:r>
          </a:p>
        </p:txBody>
      </p:sp>
      <p:sp>
        <p:nvSpPr>
          <p:cNvPr id="3" name="TextBox 2">
            <a:extLst>
              <a:ext uri="{FF2B5EF4-FFF2-40B4-BE49-F238E27FC236}">
                <a16:creationId xmlns:a16="http://schemas.microsoft.com/office/drawing/2014/main" id="{F436789C-4A0B-4953-BC9B-F96A31CB8FA8}"/>
              </a:ext>
            </a:extLst>
          </p:cNvPr>
          <p:cNvSpPr txBox="1"/>
          <p:nvPr/>
        </p:nvSpPr>
        <p:spPr>
          <a:xfrm>
            <a:off x="3317355" y="2009685"/>
            <a:ext cx="5552270" cy="461665"/>
          </a:xfrm>
          <a:prstGeom prst="rect">
            <a:avLst/>
          </a:prstGeom>
          <a:noFill/>
        </p:spPr>
        <p:txBody>
          <a:bodyPr wrap="square" rtlCol="0">
            <a:spAutoFit/>
          </a:bodyPr>
          <a:lstStyle/>
          <a:p>
            <a:r>
              <a:rPr lang="el-GR" sz="2400" b="1" dirty="0">
                <a:effectLst>
                  <a:outerShdw blurRad="38100" dist="38100" dir="2700000" algn="tl">
                    <a:srgbClr val="000000">
                      <a:alpha val="43137"/>
                    </a:srgbClr>
                  </a:outerShdw>
                </a:effectLst>
              </a:rPr>
              <a:t>ΕΠΑΡΧΙΑΚΗ ΔΙΟΙΚΗΣΗ ΑΜΜΟΧΩΣΤΟΥ</a:t>
            </a:r>
          </a:p>
        </p:txBody>
      </p:sp>
    </p:spTree>
    <p:extLst>
      <p:ext uri="{BB962C8B-B14F-4D97-AF65-F5344CB8AC3E}">
        <p14:creationId xmlns:p14="http://schemas.microsoft.com/office/powerpoint/2010/main" val="2475805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sp>
        <p:nvSpPr>
          <p:cNvPr id="2" name="Title 1">
            <a:extLst>
              <a:ext uri="{FF2B5EF4-FFF2-40B4-BE49-F238E27FC236}">
                <a16:creationId xmlns:a16="http://schemas.microsoft.com/office/drawing/2014/main" id="{0D9BCE53-E8D5-4CBC-AAC9-E769DF0376D2}"/>
              </a:ext>
            </a:extLst>
          </p:cNvPr>
          <p:cNvSpPr>
            <a:spLocks noGrp="1"/>
          </p:cNvSpPr>
          <p:nvPr>
            <p:ph type="title"/>
          </p:nvPr>
        </p:nvSpPr>
        <p:spPr>
          <a:xfrm>
            <a:off x="581192" y="795131"/>
            <a:ext cx="11029616" cy="740054"/>
          </a:xfrm>
        </p:spPr>
        <p:txBody>
          <a:bodyPr>
            <a:noAutofit/>
          </a:bodyPr>
          <a:lstStyle/>
          <a:p>
            <a:pPr algn="ctr"/>
            <a:r>
              <a:rPr lang="el-GR" sz="3600" b="1" dirty="0" err="1">
                <a:solidFill>
                  <a:srgbClr val="0070C0"/>
                </a:solidFill>
              </a:rPr>
              <a:t>Καθηκοντα</a:t>
            </a:r>
            <a:r>
              <a:rPr lang="el-GR" sz="3600" b="1" dirty="0">
                <a:solidFill>
                  <a:srgbClr val="0070C0"/>
                </a:solidFill>
              </a:rPr>
              <a:t> </a:t>
            </a:r>
            <a:r>
              <a:rPr lang="el-GR" sz="3600" b="1" dirty="0" err="1">
                <a:solidFill>
                  <a:srgbClr val="0070C0"/>
                </a:solidFill>
              </a:rPr>
              <a:t>προεδρευοντα</a:t>
            </a:r>
            <a:endParaRPr lang="el-GR" sz="3600" b="1" dirty="0">
              <a:solidFill>
                <a:srgbClr val="0070C0"/>
              </a:solidFill>
            </a:endParaRPr>
          </a:p>
        </p:txBody>
      </p:sp>
      <p:sp>
        <p:nvSpPr>
          <p:cNvPr id="3" name="Content Placeholder 2">
            <a:extLst>
              <a:ext uri="{FF2B5EF4-FFF2-40B4-BE49-F238E27FC236}">
                <a16:creationId xmlns:a16="http://schemas.microsoft.com/office/drawing/2014/main" id="{3B50D4AF-EC90-468D-8666-6F753BAE82BE}"/>
              </a:ext>
            </a:extLst>
          </p:cNvPr>
          <p:cNvSpPr>
            <a:spLocks noGrp="1"/>
          </p:cNvSpPr>
          <p:nvPr>
            <p:ph idx="1"/>
          </p:nvPr>
        </p:nvSpPr>
        <p:spPr>
          <a:xfrm>
            <a:off x="581192" y="1535185"/>
            <a:ext cx="11029615" cy="4527685"/>
          </a:xfrm>
        </p:spPr>
        <p:txBody>
          <a:bodyPr>
            <a:noAutofit/>
          </a:bodyPr>
          <a:lstStyle/>
          <a:p>
            <a:pPr marL="274320" indent="-274320">
              <a:spcBef>
                <a:spcPts val="0"/>
              </a:spcBef>
              <a:spcAft>
                <a:spcPts val="0"/>
              </a:spcAft>
              <a:buClr>
                <a:schemeClr val="accent3"/>
              </a:buClr>
              <a:buFont typeface="Arial" pitchFamily="34" charset="0"/>
              <a:buChar char="•"/>
              <a:defRPr/>
            </a:pPr>
            <a:r>
              <a:rPr lang="el-GR" sz="2400" dirty="0">
                <a:latin typeface="+mj-lt"/>
              </a:rPr>
              <a:t>Έγκαιρη και κατάλληλη οργάνωση και διαμόρφωση του εκλογικού κέντρου</a:t>
            </a:r>
          </a:p>
          <a:p>
            <a:pPr marL="274320" indent="-274320">
              <a:spcBef>
                <a:spcPts val="0"/>
              </a:spcBef>
              <a:spcAft>
                <a:spcPts val="0"/>
              </a:spcAft>
              <a:buClr>
                <a:schemeClr val="accent3"/>
              </a:buClr>
              <a:buFont typeface="Arial" pitchFamily="34" charset="0"/>
              <a:buChar char="•"/>
              <a:defRPr/>
            </a:pPr>
            <a:r>
              <a:rPr lang="el-GR" sz="2400" dirty="0">
                <a:latin typeface="+mj-lt"/>
              </a:rPr>
              <a:t>Εποπτεία του εκλογικού κέντρου</a:t>
            </a:r>
          </a:p>
          <a:p>
            <a:pPr marL="274320" indent="-274320">
              <a:spcBef>
                <a:spcPts val="0"/>
              </a:spcBef>
              <a:spcAft>
                <a:spcPts val="0"/>
              </a:spcAft>
              <a:buClr>
                <a:schemeClr val="accent3"/>
              </a:buClr>
              <a:buFont typeface="Arial" pitchFamily="34" charset="0"/>
              <a:buChar char="•"/>
              <a:defRPr/>
            </a:pPr>
            <a:r>
              <a:rPr lang="el-GR" sz="2400" dirty="0">
                <a:latin typeface="+mj-lt"/>
              </a:rPr>
              <a:t>Ευθύνη για την εκλογική διαδικασία, σε όλα της τα στάδια </a:t>
            </a:r>
          </a:p>
          <a:p>
            <a:pPr marL="274320" indent="-274320">
              <a:spcBef>
                <a:spcPts val="0"/>
              </a:spcBef>
              <a:spcAft>
                <a:spcPts val="0"/>
              </a:spcAft>
              <a:buClr>
                <a:schemeClr val="accent3"/>
              </a:buClr>
              <a:buFont typeface="Arial" pitchFamily="34" charset="0"/>
              <a:buChar char="•"/>
              <a:defRPr/>
            </a:pPr>
            <a:r>
              <a:rPr lang="el-GR" sz="2400" dirty="0">
                <a:latin typeface="+mj-lt"/>
              </a:rPr>
              <a:t>Τήρηση της τάξης και της ομαλότητας στο κέντρο και στον γύρω χώρο</a:t>
            </a:r>
          </a:p>
          <a:p>
            <a:pPr marL="274320" indent="-274320">
              <a:spcBef>
                <a:spcPts val="0"/>
              </a:spcBef>
              <a:spcAft>
                <a:spcPts val="0"/>
              </a:spcAft>
              <a:buClr>
                <a:schemeClr val="accent3"/>
              </a:buClr>
              <a:buFont typeface="Arial" pitchFamily="34" charset="0"/>
              <a:buChar char="•"/>
              <a:defRPr/>
            </a:pPr>
            <a:endParaRPr lang="el-GR" sz="2400" dirty="0">
              <a:latin typeface="+mj-lt"/>
            </a:endParaRPr>
          </a:p>
          <a:p>
            <a:pPr marL="274320" indent="-274320">
              <a:spcBef>
                <a:spcPts val="0"/>
              </a:spcBef>
              <a:spcAft>
                <a:spcPts val="0"/>
              </a:spcAft>
              <a:buClr>
                <a:schemeClr val="accent3"/>
              </a:buClr>
              <a:buFont typeface="Arial" pitchFamily="34" charset="0"/>
              <a:buChar char="•"/>
              <a:defRPr/>
            </a:pPr>
            <a:endParaRPr lang="el-GR" sz="2400" dirty="0">
              <a:latin typeface="+mj-lt"/>
            </a:endParaRPr>
          </a:p>
          <a:p>
            <a:pPr marL="0" indent="0" algn="ctr">
              <a:spcBef>
                <a:spcPts val="0"/>
              </a:spcBef>
              <a:spcAft>
                <a:spcPts val="0"/>
              </a:spcAft>
              <a:buClr>
                <a:schemeClr val="accent3"/>
              </a:buClr>
              <a:buNone/>
              <a:defRPr/>
            </a:pPr>
            <a:r>
              <a:rPr lang="el-GR" sz="2400" dirty="0">
                <a:latin typeface="+mj-lt"/>
              </a:rPr>
              <a:t>Ο </a:t>
            </a:r>
            <a:r>
              <a:rPr lang="el-GR" sz="2400" dirty="0" err="1">
                <a:latin typeface="+mj-lt"/>
              </a:rPr>
              <a:t>Προεδρεύων</a:t>
            </a:r>
            <a:r>
              <a:rPr lang="el-GR" sz="2400" dirty="0">
                <a:latin typeface="+mj-lt"/>
              </a:rPr>
              <a:t> δεν εγκαταλείπει το εκλογικό κέντρο ούτε και μπορεί να μεταβιβάσει όλες του τις εξουσίες στους Βοηθούς, οι οποίοι και </a:t>
            </a:r>
            <a:r>
              <a:rPr lang="el-GR" sz="2400" dirty="0" err="1">
                <a:latin typeface="+mj-lt"/>
              </a:rPr>
              <a:t>υπακούουν</a:t>
            </a:r>
            <a:r>
              <a:rPr lang="el-GR" sz="2400" dirty="0">
                <a:latin typeface="+mj-lt"/>
              </a:rPr>
              <a:t> στις οδηγίες/εντολές του</a:t>
            </a:r>
            <a:endParaRPr lang="en-US" sz="2400" dirty="0">
              <a:latin typeface="+mj-lt"/>
            </a:endParaRPr>
          </a:p>
          <a:p>
            <a:pPr marL="0" indent="0">
              <a:spcBef>
                <a:spcPts val="0"/>
              </a:spcBef>
              <a:spcAft>
                <a:spcPts val="0"/>
              </a:spcAft>
              <a:buClr>
                <a:schemeClr val="accent3"/>
              </a:buClr>
              <a:buNone/>
              <a:defRPr/>
            </a:pPr>
            <a:endParaRPr lang="el-GR" sz="2400" dirty="0">
              <a:latin typeface="+mj-lt"/>
            </a:endParaRPr>
          </a:p>
        </p:txBody>
      </p:sp>
      <p:pic>
        <p:nvPicPr>
          <p:cNvPr id="6" name="Picture 5" descr="C:\Documents and Settings\user\Local Settings\Temporary Internet Files\Content.IE5\7NR3QBD6\MCj04347500000[1].png">
            <a:extLst>
              <a:ext uri="{FF2B5EF4-FFF2-40B4-BE49-F238E27FC236}">
                <a16:creationId xmlns:a16="http://schemas.microsoft.com/office/drawing/2014/main" id="{9CC0C28E-3F47-45C3-95E5-A19C19E805D7}"/>
              </a:ext>
            </a:extLst>
          </p:cNvPr>
          <p:cNvPicPr>
            <a:picLocks noChangeAspect="1" noChangeArrowheads="1"/>
          </p:cNvPicPr>
          <p:nvPr/>
        </p:nvPicPr>
        <p:blipFill>
          <a:blip r:embed="rId3"/>
          <a:srcRect/>
          <a:stretch>
            <a:fillRect/>
          </a:stretch>
        </p:blipFill>
        <p:spPr bwMode="auto">
          <a:xfrm>
            <a:off x="5881686" y="3706748"/>
            <a:ext cx="428625" cy="4286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85020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000" tmFilter="0, 0; .2, .5; .8, .5; 1, 0"/>
                                        <p:tgtEl>
                                          <p:spTgt spid="6"/>
                                        </p:tgtEl>
                                      </p:cBhvr>
                                    </p:animEffect>
                                    <p:animScale>
                                      <p:cBhvr>
                                        <p:cTn id="7" dur="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6D7A0BC-0046-4CAA-8E7F-DCAFE511E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21E816-31F5-48BB-BD02-D15F2F18B48A}"/>
              </a:ext>
            </a:extLst>
          </p:cNvPr>
          <p:cNvSpPr>
            <a:spLocks noGrp="1"/>
          </p:cNvSpPr>
          <p:nvPr>
            <p:ph type="ctrTitle"/>
          </p:nvPr>
        </p:nvSpPr>
        <p:spPr>
          <a:xfrm>
            <a:off x="1241359" y="1181096"/>
            <a:ext cx="9893722" cy="883870"/>
          </a:xfrm>
        </p:spPr>
        <p:txBody>
          <a:bodyPr>
            <a:normAutofit/>
          </a:bodyPr>
          <a:lstStyle/>
          <a:p>
            <a:pPr algn="ctr"/>
            <a:r>
              <a:rPr lang="el-GR" b="1" dirty="0" err="1">
                <a:solidFill>
                  <a:srgbClr val="0070C0"/>
                </a:solidFill>
              </a:rPr>
              <a:t>Εκλογεσ</a:t>
            </a:r>
            <a:r>
              <a:rPr lang="el-GR" b="1" dirty="0">
                <a:solidFill>
                  <a:srgbClr val="0070C0"/>
                </a:solidFill>
              </a:rPr>
              <a:t> εν </a:t>
            </a:r>
            <a:r>
              <a:rPr lang="el-GR" b="1" dirty="0" err="1">
                <a:solidFill>
                  <a:srgbClr val="0070C0"/>
                </a:solidFill>
              </a:rPr>
              <a:t>μεσω</a:t>
            </a:r>
            <a:r>
              <a:rPr lang="el-GR" b="1" dirty="0">
                <a:solidFill>
                  <a:srgbClr val="0070C0"/>
                </a:solidFill>
              </a:rPr>
              <a:t> </a:t>
            </a:r>
            <a:r>
              <a:rPr lang="el-GR" b="1" dirty="0" err="1">
                <a:solidFill>
                  <a:srgbClr val="0070C0"/>
                </a:solidFill>
              </a:rPr>
              <a:t>πανδημιασ</a:t>
            </a:r>
            <a:endParaRPr lang="en-US" b="1" dirty="0">
              <a:solidFill>
                <a:srgbClr val="0070C0"/>
              </a:solidFill>
            </a:endParaRPr>
          </a:p>
        </p:txBody>
      </p:sp>
      <p:sp>
        <p:nvSpPr>
          <p:cNvPr id="20" name="Rectangle 19">
            <a:extLst>
              <a:ext uri="{FF2B5EF4-FFF2-40B4-BE49-F238E27FC236}">
                <a16:creationId xmlns:a16="http://schemas.microsoft.com/office/drawing/2014/main" id="{E7C6334F-6411-41EC-AD7D-179EDD8B5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E6B02CEE-3AF8-4349-9B3E-8970E6DF62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AAA01CF0-3FB5-44EB-B7DE-F2E86374C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4">
            <a:extLst>
              <a:ext uri="{FF2B5EF4-FFF2-40B4-BE49-F238E27FC236}">
                <a16:creationId xmlns:a16="http://schemas.microsoft.com/office/drawing/2014/main" id="{A8F2AD83-CB3D-4B76-956A-2E171C1D9F66}"/>
              </a:ext>
            </a:extLst>
          </p:cNvPr>
          <p:cNvPicPr>
            <a:picLocks noChangeAspect="1"/>
          </p:cNvPicPr>
          <p:nvPr/>
        </p:nvPicPr>
        <p:blipFill rotWithShape="1">
          <a:blip r:embed="rId2"/>
          <a:srcRect t="23484" b="20714"/>
          <a:stretch/>
        </p:blipFill>
        <p:spPr>
          <a:xfrm>
            <a:off x="427860" y="3533776"/>
            <a:ext cx="4441526" cy="2478448"/>
          </a:xfrm>
          <a:prstGeom prst="rect">
            <a:avLst/>
          </a:prstGeom>
        </p:spPr>
      </p:pic>
      <p:pic>
        <p:nvPicPr>
          <p:cNvPr id="1026" name="Picture 2" descr="California Identifies 1,000 Cases Of “West Coast” Covid-19 Variants –  Deadline">
            <a:extLst>
              <a:ext uri="{FF2B5EF4-FFF2-40B4-BE49-F238E27FC236}">
                <a16:creationId xmlns:a16="http://schemas.microsoft.com/office/drawing/2014/main" id="{3174AAC2-265C-4C21-B614-795F5619B9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8942" y="2364149"/>
            <a:ext cx="6486525" cy="36480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4228C87-F882-4846-A494-71B6CCA627B9}"/>
              </a:ext>
            </a:extLst>
          </p:cNvPr>
          <p:cNvSpPr txBox="1"/>
          <p:nvPr/>
        </p:nvSpPr>
        <p:spPr>
          <a:xfrm>
            <a:off x="3556076" y="1074391"/>
            <a:ext cx="4389074" cy="461665"/>
          </a:xfrm>
          <a:prstGeom prst="rect">
            <a:avLst/>
          </a:prstGeom>
          <a:noFill/>
        </p:spPr>
        <p:txBody>
          <a:bodyPr wrap="square" rtlCol="0">
            <a:spAutoFit/>
          </a:bodyPr>
          <a:lstStyle/>
          <a:p>
            <a:pPr algn="ctr"/>
            <a:r>
              <a:rPr lang="el-GR" sz="2400" b="1" dirty="0"/>
              <a:t>ΔΙΑΔΙΚΑΣΙΑ ΨΗΦΟΦΟΡΙΑΣ</a:t>
            </a:r>
          </a:p>
        </p:txBody>
      </p:sp>
      <p:sp>
        <p:nvSpPr>
          <p:cNvPr id="10" name="TextBox 9">
            <a:extLst>
              <a:ext uri="{FF2B5EF4-FFF2-40B4-BE49-F238E27FC236}">
                <a16:creationId xmlns:a16="http://schemas.microsoft.com/office/drawing/2014/main" id="{92C49D2F-1051-42B0-B95E-2D9ED37CAC87}"/>
              </a:ext>
            </a:extLst>
          </p:cNvPr>
          <p:cNvSpPr txBox="1"/>
          <p:nvPr/>
        </p:nvSpPr>
        <p:spPr>
          <a:xfrm>
            <a:off x="3317355" y="2009685"/>
            <a:ext cx="5552270" cy="461665"/>
          </a:xfrm>
          <a:prstGeom prst="rect">
            <a:avLst/>
          </a:prstGeom>
          <a:noFill/>
        </p:spPr>
        <p:txBody>
          <a:bodyPr wrap="square" rtlCol="0">
            <a:spAutoFit/>
          </a:bodyPr>
          <a:lstStyle/>
          <a:p>
            <a:r>
              <a:rPr lang="el-GR" sz="2400" b="1" dirty="0">
                <a:effectLst>
                  <a:outerShdw blurRad="38100" dist="38100" dir="2700000" algn="tl">
                    <a:srgbClr val="000000">
                      <a:alpha val="43137"/>
                    </a:srgbClr>
                  </a:outerShdw>
                </a:effectLst>
              </a:rPr>
              <a:t>ΕΠΑΡΧΙΑΚΗ ΔΙΟΙΚΗΣΗ ΑΜΜΟΧΩΣΤΟΥ</a:t>
            </a:r>
          </a:p>
        </p:txBody>
      </p:sp>
    </p:spTree>
    <p:extLst>
      <p:ext uri="{BB962C8B-B14F-4D97-AF65-F5344CB8AC3E}">
        <p14:creationId xmlns:p14="http://schemas.microsoft.com/office/powerpoint/2010/main" val="23023142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sp>
        <p:nvSpPr>
          <p:cNvPr id="2" name="Title 1">
            <a:extLst>
              <a:ext uri="{FF2B5EF4-FFF2-40B4-BE49-F238E27FC236}">
                <a16:creationId xmlns:a16="http://schemas.microsoft.com/office/drawing/2014/main" id="{0D9BCE53-E8D5-4CBC-AAC9-E769DF0376D2}"/>
              </a:ext>
            </a:extLst>
          </p:cNvPr>
          <p:cNvSpPr>
            <a:spLocks noGrp="1"/>
          </p:cNvSpPr>
          <p:nvPr>
            <p:ph type="title"/>
          </p:nvPr>
        </p:nvSpPr>
        <p:spPr>
          <a:xfrm>
            <a:off x="581192" y="795131"/>
            <a:ext cx="11029616" cy="740054"/>
          </a:xfrm>
        </p:spPr>
        <p:txBody>
          <a:bodyPr>
            <a:noAutofit/>
          </a:bodyPr>
          <a:lstStyle/>
          <a:p>
            <a:pPr algn="ctr"/>
            <a:r>
              <a:rPr lang="el-GR" sz="3600" b="1" dirty="0" err="1">
                <a:solidFill>
                  <a:srgbClr val="0070C0"/>
                </a:solidFill>
              </a:rPr>
              <a:t>Καθηκοντα</a:t>
            </a:r>
            <a:r>
              <a:rPr lang="el-GR" sz="3600" b="1" dirty="0">
                <a:solidFill>
                  <a:srgbClr val="0070C0"/>
                </a:solidFill>
              </a:rPr>
              <a:t> </a:t>
            </a:r>
            <a:r>
              <a:rPr lang="el-GR" sz="3600" b="1" dirty="0" err="1">
                <a:solidFill>
                  <a:srgbClr val="0070C0"/>
                </a:solidFill>
              </a:rPr>
              <a:t>προεδρευοντα</a:t>
            </a:r>
            <a:endParaRPr lang="el-GR" sz="3600" b="1" dirty="0">
              <a:solidFill>
                <a:srgbClr val="0070C0"/>
              </a:solidFill>
            </a:endParaRPr>
          </a:p>
        </p:txBody>
      </p:sp>
      <p:sp>
        <p:nvSpPr>
          <p:cNvPr id="3" name="Content Placeholder 2">
            <a:extLst>
              <a:ext uri="{FF2B5EF4-FFF2-40B4-BE49-F238E27FC236}">
                <a16:creationId xmlns:a16="http://schemas.microsoft.com/office/drawing/2014/main" id="{3B50D4AF-EC90-468D-8666-6F753BAE82BE}"/>
              </a:ext>
            </a:extLst>
          </p:cNvPr>
          <p:cNvSpPr>
            <a:spLocks noGrp="1"/>
          </p:cNvSpPr>
          <p:nvPr>
            <p:ph idx="1"/>
          </p:nvPr>
        </p:nvSpPr>
        <p:spPr>
          <a:xfrm>
            <a:off x="897622" y="1728132"/>
            <a:ext cx="10301681" cy="4081541"/>
          </a:xfrm>
        </p:spPr>
        <p:txBody>
          <a:bodyPr>
            <a:noAutofit/>
          </a:bodyPr>
          <a:lstStyle/>
          <a:p>
            <a:pPr marL="274320" indent="-274320" algn="ctr">
              <a:buClr>
                <a:schemeClr val="accent3"/>
              </a:buClr>
              <a:buNone/>
              <a:defRPr/>
            </a:pPr>
            <a:r>
              <a:rPr lang="el-GR" sz="3600" dirty="0">
                <a:latin typeface="Corbel" panose="020B0503020204020204" pitchFamily="34" charset="0"/>
              </a:rPr>
              <a:t>Ο </a:t>
            </a:r>
            <a:r>
              <a:rPr lang="el-GR" sz="3600" dirty="0" err="1">
                <a:latin typeface="Corbel" panose="020B0503020204020204" pitchFamily="34" charset="0"/>
              </a:rPr>
              <a:t>Προεδρεύων</a:t>
            </a:r>
            <a:r>
              <a:rPr lang="el-GR" sz="3600" dirty="0">
                <a:latin typeface="Corbel" panose="020B0503020204020204" pitchFamily="34" charset="0"/>
              </a:rPr>
              <a:t> έχει υποχρέωση να εξηγήσει, στην παρουσία των αντιπροσώπων των υποψηφίων, τον τρόπο ψηφοφορίας σε όποιο εκλογέα τού το ζητήσει, αποφεύγοντας οτιδήποτε μπορεί να εκληφθεί ως καθοδήγηση για εκλογή συγκεκριμένου κόμματος ή/και συγκεκριμένου υποψηφίου</a:t>
            </a:r>
          </a:p>
        </p:txBody>
      </p:sp>
    </p:spTree>
    <p:extLst>
      <p:ext uri="{BB962C8B-B14F-4D97-AF65-F5344CB8AC3E}">
        <p14:creationId xmlns:p14="http://schemas.microsoft.com/office/powerpoint/2010/main" val="23627869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sp>
        <p:nvSpPr>
          <p:cNvPr id="2" name="Title 1">
            <a:extLst>
              <a:ext uri="{FF2B5EF4-FFF2-40B4-BE49-F238E27FC236}">
                <a16:creationId xmlns:a16="http://schemas.microsoft.com/office/drawing/2014/main" id="{0D9BCE53-E8D5-4CBC-AAC9-E769DF0376D2}"/>
              </a:ext>
            </a:extLst>
          </p:cNvPr>
          <p:cNvSpPr>
            <a:spLocks noGrp="1"/>
          </p:cNvSpPr>
          <p:nvPr>
            <p:ph type="title"/>
          </p:nvPr>
        </p:nvSpPr>
        <p:spPr>
          <a:xfrm>
            <a:off x="581192" y="795131"/>
            <a:ext cx="11029616" cy="651114"/>
          </a:xfrm>
        </p:spPr>
        <p:txBody>
          <a:bodyPr>
            <a:noAutofit/>
          </a:bodyPr>
          <a:lstStyle/>
          <a:p>
            <a:pPr algn="ctr"/>
            <a:r>
              <a:rPr lang="el-GR" sz="3600" b="1" dirty="0">
                <a:solidFill>
                  <a:srgbClr val="0070C0"/>
                </a:solidFill>
              </a:rPr>
              <a:t>Πριν </a:t>
            </a:r>
            <a:r>
              <a:rPr lang="el-GR" sz="3600" b="1" dirty="0" err="1">
                <a:solidFill>
                  <a:srgbClr val="0070C0"/>
                </a:solidFill>
              </a:rPr>
              <a:t>απο</a:t>
            </a:r>
            <a:r>
              <a:rPr lang="el-GR" sz="3600" b="1" dirty="0">
                <a:solidFill>
                  <a:srgbClr val="0070C0"/>
                </a:solidFill>
              </a:rPr>
              <a:t> την </a:t>
            </a:r>
            <a:r>
              <a:rPr lang="el-GR" sz="3600" b="1" dirty="0" err="1">
                <a:solidFill>
                  <a:srgbClr val="0070C0"/>
                </a:solidFill>
              </a:rPr>
              <a:t>ψηφοφορια</a:t>
            </a:r>
            <a:endParaRPr lang="el-GR" sz="3600" b="1" dirty="0">
              <a:solidFill>
                <a:srgbClr val="0070C0"/>
              </a:solidFill>
            </a:endParaRPr>
          </a:p>
        </p:txBody>
      </p:sp>
      <p:sp>
        <p:nvSpPr>
          <p:cNvPr id="3" name="Content Placeholder 2">
            <a:extLst>
              <a:ext uri="{FF2B5EF4-FFF2-40B4-BE49-F238E27FC236}">
                <a16:creationId xmlns:a16="http://schemas.microsoft.com/office/drawing/2014/main" id="{3B50D4AF-EC90-468D-8666-6F753BAE82BE}"/>
              </a:ext>
            </a:extLst>
          </p:cNvPr>
          <p:cNvSpPr>
            <a:spLocks noGrp="1"/>
          </p:cNvSpPr>
          <p:nvPr>
            <p:ph idx="1"/>
          </p:nvPr>
        </p:nvSpPr>
        <p:spPr>
          <a:xfrm>
            <a:off x="581192" y="1535185"/>
            <a:ext cx="11029615" cy="4651011"/>
          </a:xfrm>
        </p:spPr>
        <p:txBody>
          <a:bodyPr>
            <a:noAutofit/>
          </a:bodyPr>
          <a:lstStyle/>
          <a:p>
            <a:pPr marL="623888" indent="-273050">
              <a:buClr>
                <a:schemeClr val="accent3"/>
              </a:buClr>
              <a:buFont typeface="Arial" pitchFamily="34" charset="0"/>
              <a:buChar char="•"/>
              <a:defRPr/>
            </a:pPr>
            <a:r>
              <a:rPr lang="el-GR" sz="2800" dirty="0">
                <a:latin typeface="+mj-lt"/>
              </a:rPr>
              <a:t>06:00 π.μ.: Παρουσίαση στο εκλογικό κέντρο (προσέλευση με ιδιωτικά οχήματα)</a:t>
            </a:r>
          </a:p>
          <a:p>
            <a:pPr marL="623888" indent="-273050">
              <a:buClr>
                <a:schemeClr val="accent3"/>
              </a:buClr>
              <a:buFont typeface="Arial" pitchFamily="34" charset="0"/>
              <a:buChar char="•"/>
              <a:defRPr/>
            </a:pPr>
            <a:r>
              <a:rPr lang="el-GR" sz="2800" dirty="0">
                <a:latin typeface="+mj-lt"/>
              </a:rPr>
              <a:t>Μέχρι 06:30 π.μ.:  Ανάρτηση γνωστοποιήσεων/ εντύπων και διαμόρφωση εκλογικού κέντρου (ανάρτηση οδηγιών καθοδήγησης ψηφοφόρων, εντός και εκτός εκλογικού κέντρου)</a:t>
            </a:r>
          </a:p>
          <a:p>
            <a:pPr marL="623888" indent="-273050">
              <a:buClr>
                <a:schemeClr val="accent3"/>
              </a:buClr>
              <a:buFont typeface="Arial" pitchFamily="34" charset="0"/>
              <a:buChar char="•"/>
              <a:tabLst>
                <a:tab pos="623888" algn="l"/>
              </a:tabLst>
              <a:defRPr/>
            </a:pPr>
            <a:r>
              <a:rPr lang="el-GR" sz="2800" dirty="0">
                <a:latin typeface="+mj-lt"/>
              </a:rPr>
              <a:t>Μέχρι 06:45 π.μ.: Σφράγισμα ΟΛΩΝ των ψηφοδελτίων</a:t>
            </a:r>
          </a:p>
          <a:p>
            <a:pPr marL="623888" indent="-273050">
              <a:buClr>
                <a:schemeClr val="accent3"/>
              </a:buClr>
              <a:buFont typeface="Arial" pitchFamily="34" charset="0"/>
              <a:buChar char="•"/>
              <a:tabLst>
                <a:tab pos="623888" algn="l"/>
              </a:tabLst>
              <a:defRPr/>
            </a:pPr>
            <a:r>
              <a:rPr lang="el-GR" sz="2800" dirty="0">
                <a:latin typeface="+mj-lt"/>
              </a:rPr>
              <a:t>06:55 π.μ.: Επίδειξη κενής κάλπης στους αντιπροσώπους των κομμάτων/ συνδυασμών/ανεξαρτήτων υποψηφίων και σφράγισμα της κάλπης (ανεξάρτητα εάν παρευρίσκονται ή όχι οι αντιπρόσωποι)  	</a:t>
            </a:r>
          </a:p>
        </p:txBody>
      </p:sp>
    </p:spTree>
    <p:extLst>
      <p:ext uri="{BB962C8B-B14F-4D97-AF65-F5344CB8AC3E}">
        <p14:creationId xmlns:p14="http://schemas.microsoft.com/office/powerpoint/2010/main" val="422111145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sp>
        <p:nvSpPr>
          <p:cNvPr id="2" name="Title 1">
            <a:extLst>
              <a:ext uri="{FF2B5EF4-FFF2-40B4-BE49-F238E27FC236}">
                <a16:creationId xmlns:a16="http://schemas.microsoft.com/office/drawing/2014/main" id="{0D9BCE53-E8D5-4CBC-AAC9-E769DF0376D2}"/>
              </a:ext>
            </a:extLst>
          </p:cNvPr>
          <p:cNvSpPr>
            <a:spLocks noGrp="1"/>
          </p:cNvSpPr>
          <p:nvPr>
            <p:ph type="title"/>
          </p:nvPr>
        </p:nvSpPr>
        <p:spPr>
          <a:xfrm>
            <a:off x="581192" y="795131"/>
            <a:ext cx="11029616" cy="740054"/>
          </a:xfrm>
        </p:spPr>
        <p:txBody>
          <a:bodyPr>
            <a:noAutofit/>
          </a:bodyPr>
          <a:lstStyle/>
          <a:p>
            <a:pPr algn="ctr"/>
            <a:r>
              <a:rPr lang="el-GR" sz="3600" b="1" dirty="0" err="1">
                <a:solidFill>
                  <a:srgbClr val="0070C0"/>
                </a:solidFill>
              </a:rPr>
              <a:t>ψηφοφορια</a:t>
            </a:r>
            <a:endParaRPr lang="el-GR" sz="3600" b="1" dirty="0">
              <a:solidFill>
                <a:srgbClr val="0070C0"/>
              </a:solidFill>
            </a:endParaRPr>
          </a:p>
        </p:txBody>
      </p:sp>
      <p:sp>
        <p:nvSpPr>
          <p:cNvPr id="3" name="Content Placeholder 2">
            <a:extLst>
              <a:ext uri="{FF2B5EF4-FFF2-40B4-BE49-F238E27FC236}">
                <a16:creationId xmlns:a16="http://schemas.microsoft.com/office/drawing/2014/main" id="{3B50D4AF-EC90-468D-8666-6F753BAE82BE}"/>
              </a:ext>
            </a:extLst>
          </p:cNvPr>
          <p:cNvSpPr>
            <a:spLocks noGrp="1"/>
          </p:cNvSpPr>
          <p:nvPr>
            <p:ph idx="1"/>
          </p:nvPr>
        </p:nvSpPr>
        <p:spPr>
          <a:xfrm>
            <a:off x="581192" y="1535185"/>
            <a:ext cx="11029615" cy="4527685"/>
          </a:xfrm>
        </p:spPr>
        <p:txBody>
          <a:bodyPr>
            <a:noAutofit/>
          </a:bodyPr>
          <a:lstStyle/>
          <a:p>
            <a:pPr marL="274320" indent="-274320">
              <a:buClr>
                <a:schemeClr val="accent3"/>
              </a:buClr>
              <a:buFont typeface="Arial" pitchFamily="34" charset="0"/>
              <a:buChar char="•"/>
              <a:defRPr/>
            </a:pPr>
            <a:r>
              <a:rPr lang="el-GR" sz="2800" dirty="0">
                <a:latin typeface="Corbel" panose="020B0503020204020204" pitchFamily="34" charset="0"/>
              </a:rPr>
              <a:t>Έναρξη: 07:00 π.μ.</a:t>
            </a:r>
          </a:p>
          <a:p>
            <a:pPr marL="274320" indent="-274320">
              <a:buClr>
                <a:schemeClr val="accent3"/>
              </a:buClr>
              <a:buFont typeface="Arial" pitchFamily="34" charset="0"/>
              <a:buChar char="•"/>
              <a:defRPr/>
            </a:pPr>
            <a:r>
              <a:rPr lang="el-GR" sz="2800" dirty="0">
                <a:latin typeface="Corbel" panose="020B0503020204020204" pitchFamily="34" charset="0"/>
              </a:rPr>
              <a:t>Άμεση ενημέρωση του Βοηθού Εφόρου ή/και του Εφόρου για την ομαλή  έναρξη της ψηφοφορίας</a:t>
            </a:r>
          </a:p>
          <a:p>
            <a:pPr marL="274320" indent="-274320">
              <a:buClr>
                <a:schemeClr val="accent3"/>
              </a:buClr>
              <a:buFont typeface="Arial" pitchFamily="34" charset="0"/>
              <a:buChar char="•"/>
              <a:defRPr/>
            </a:pPr>
            <a:r>
              <a:rPr lang="el-GR" sz="2800" dirty="0">
                <a:latin typeface="Corbel" panose="020B0503020204020204" pitchFamily="34" charset="0"/>
              </a:rPr>
              <a:t>Πριν το διάλειμμα: Σε συνεννόηση με τον Βοηθό Έφορο να γίνει δοκιμαστική αποστολή τηλεομοιότυπου στον Έφορο</a:t>
            </a:r>
          </a:p>
          <a:p>
            <a:pPr marL="274320" indent="-274320">
              <a:buClr>
                <a:schemeClr val="accent3"/>
              </a:buClr>
              <a:buFont typeface="Arial" pitchFamily="34" charset="0"/>
              <a:buChar char="•"/>
              <a:defRPr/>
            </a:pPr>
            <a:r>
              <a:rPr lang="el-GR" sz="2800" dirty="0">
                <a:latin typeface="Corbel" panose="020B0503020204020204" pitchFamily="34" charset="0"/>
              </a:rPr>
              <a:t>Τα άτομα που εμπλέκονται στην εκλογική διαδικασία και δεν περιλαμβάνονται στον εκλογικό κατάλογο θα ψηφίσουν με εξουσιοδοτήσεις</a:t>
            </a:r>
            <a:endParaRPr lang="en-US" sz="2800" dirty="0">
              <a:latin typeface="Corbel" panose="020B0503020204020204" pitchFamily="34" charset="0"/>
            </a:endParaRPr>
          </a:p>
        </p:txBody>
      </p:sp>
    </p:spTree>
    <p:extLst>
      <p:ext uri="{BB962C8B-B14F-4D97-AF65-F5344CB8AC3E}">
        <p14:creationId xmlns:p14="http://schemas.microsoft.com/office/powerpoint/2010/main" val="9925339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sp>
        <p:nvSpPr>
          <p:cNvPr id="2" name="Title 1">
            <a:extLst>
              <a:ext uri="{FF2B5EF4-FFF2-40B4-BE49-F238E27FC236}">
                <a16:creationId xmlns:a16="http://schemas.microsoft.com/office/drawing/2014/main" id="{0D9BCE53-E8D5-4CBC-AAC9-E769DF0376D2}"/>
              </a:ext>
            </a:extLst>
          </p:cNvPr>
          <p:cNvSpPr>
            <a:spLocks noGrp="1"/>
          </p:cNvSpPr>
          <p:nvPr>
            <p:ph type="title"/>
          </p:nvPr>
        </p:nvSpPr>
        <p:spPr>
          <a:xfrm>
            <a:off x="581192" y="795131"/>
            <a:ext cx="11029616" cy="740054"/>
          </a:xfrm>
        </p:spPr>
        <p:txBody>
          <a:bodyPr>
            <a:noAutofit/>
          </a:bodyPr>
          <a:lstStyle/>
          <a:p>
            <a:pPr algn="ctr"/>
            <a:r>
              <a:rPr lang="el-GR" sz="3600" b="1" dirty="0" err="1">
                <a:solidFill>
                  <a:srgbClr val="0070C0"/>
                </a:solidFill>
              </a:rPr>
              <a:t>Ασκηση</a:t>
            </a:r>
            <a:r>
              <a:rPr lang="el-GR" sz="3600" b="1" dirty="0">
                <a:solidFill>
                  <a:srgbClr val="0070C0"/>
                </a:solidFill>
              </a:rPr>
              <a:t> </a:t>
            </a:r>
            <a:r>
              <a:rPr lang="el-GR" sz="3600" b="1" dirty="0" err="1">
                <a:solidFill>
                  <a:srgbClr val="0070C0"/>
                </a:solidFill>
              </a:rPr>
              <a:t>εκλογικου</a:t>
            </a:r>
            <a:r>
              <a:rPr lang="el-GR" sz="3600" b="1" dirty="0">
                <a:solidFill>
                  <a:srgbClr val="0070C0"/>
                </a:solidFill>
              </a:rPr>
              <a:t> </a:t>
            </a:r>
            <a:r>
              <a:rPr lang="el-GR" sz="3600" b="1" dirty="0" err="1">
                <a:solidFill>
                  <a:srgbClr val="0070C0"/>
                </a:solidFill>
              </a:rPr>
              <a:t>δικαιωματοσ</a:t>
            </a:r>
            <a:endParaRPr lang="el-GR" sz="3600" b="1" dirty="0">
              <a:solidFill>
                <a:srgbClr val="0070C0"/>
              </a:solidFill>
            </a:endParaRPr>
          </a:p>
        </p:txBody>
      </p:sp>
      <p:sp>
        <p:nvSpPr>
          <p:cNvPr id="3" name="Content Placeholder 2">
            <a:extLst>
              <a:ext uri="{FF2B5EF4-FFF2-40B4-BE49-F238E27FC236}">
                <a16:creationId xmlns:a16="http://schemas.microsoft.com/office/drawing/2014/main" id="{3B50D4AF-EC90-468D-8666-6F753BAE82BE}"/>
              </a:ext>
            </a:extLst>
          </p:cNvPr>
          <p:cNvSpPr>
            <a:spLocks noGrp="1"/>
          </p:cNvSpPr>
          <p:nvPr>
            <p:ph idx="1"/>
          </p:nvPr>
        </p:nvSpPr>
        <p:spPr>
          <a:xfrm>
            <a:off x="581192" y="1535185"/>
            <a:ext cx="11029615" cy="4690124"/>
          </a:xfrm>
        </p:spPr>
        <p:txBody>
          <a:bodyPr>
            <a:noAutofit/>
          </a:bodyPr>
          <a:lstStyle/>
          <a:p>
            <a:pPr marL="0" indent="0" algn="ctr">
              <a:buClr>
                <a:schemeClr val="accent3"/>
              </a:buClr>
              <a:buNone/>
              <a:defRPr/>
            </a:pPr>
            <a:r>
              <a:rPr lang="el-GR" sz="2600" dirty="0">
                <a:latin typeface="+mj-lt"/>
              </a:rPr>
              <a:t>Δικαίωμα ψήφου στο κάθε εκλογικό κέντρο έχουν και διευκολύνονται να το ασκήσουν όσοι είναι εγγεγραμμένοι στον οικείο εκλογικό κατάλογο</a:t>
            </a:r>
          </a:p>
          <a:p>
            <a:pPr marL="0" indent="0" algn="ctr">
              <a:buClr>
                <a:schemeClr val="accent3"/>
              </a:buClr>
              <a:buNone/>
              <a:defRPr/>
            </a:pPr>
            <a:endParaRPr lang="el-GR" sz="2600" dirty="0">
              <a:latin typeface="+mj-lt"/>
            </a:endParaRPr>
          </a:p>
          <a:p>
            <a:pPr marL="0" indent="0" algn="ctr">
              <a:spcBef>
                <a:spcPts val="0"/>
              </a:spcBef>
              <a:spcAft>
                <a:spcPts val="0"/>
              </a:spcAft>
              <a:buClr>
                <a:schemeClr val="accent3"/>
              </a:buClr>
              <a:buNone/>
              <a:defRPr/>
            </a:pPr>
            <a:r>
              <a:rPr lang="el-GR" sz="2600" dirty="0">
                <a:latin typeface="+mj-lt"/>
              </a:rPr>
              <a:t>Για σκοπούς ταυτοποίησης, ο εκλογέας θα πρέπει να έχει μαζί του</a:t>
            </a:r>
          </a:p>
          <a:p>
            <a:pPr marL="0" indent="0" algn="ctr">
              <a:spcBef>
                <a:spcPts val="0"/>
              </a:spcBef>
              <a:spcAft>
                <a:spcPts val="0"/>
              </a:spcAft>
              <a:buClr>
                <a:schemeClr val="accent3"/>
              </a:buClr>
              <a:buNone/>
              <a:defRPr/>
            </a:pPr>
            <a:r>
              <a:rPr lang="el-GR" sz="2600" dirty="0">
                <a:latin typeface="+mj-lt"/>
              </a:rPr>
              <a:t>την πολιτική ταυτότητά του ή το εκλογικό βιβλιάριό του</a:t>
            </a:r>
          </a:p>
          <a:p>
            <a:pPr marL="0" indent="0" algn="ctr">
              <a:spcBef>
                <a:spcPts val="0"/>
              </a:spcBef>
              <a:spcAft>
                <a:spcPts val="0"/>
              </a:spcAft>
              <a:buClr>
                <a:schemeClr val="accent3"/>
              </a:buClr>
              <a:buNone/>
              <a:defRPr/>
            </a:pPr>
            <a:r>
              <a:rPr lang="el-GR" sz="2600" dirty="0">
                <a:latin typeface="+mj-lt"/>
              </a:rPr>
              <a:t>Οι εγκλωβισμένοι εκλογείς μπορούν, αν δεν έχουν τα ανωτέρω, να ψηφίσουν με άλλο επίσημο αποδεικτικό έγγραφο που φέρει τη φωτογραφία του</a:t>
            </a:r>
          </a:p>
          <a:p>
            <a:pPr marL="0" indent="0" algn="ctr">
              <a:spcBef>
                <a:spcPts val="0"/>
              </a:spcBef>
              <a:spcAft>
                <a:spcPts val="0"/>
              </a:spcAft>
              <a:buClr>
                <a:schemeClr val="accent3"/>
              </a:buClr>
              <a:buNone/>
              <a:defRPr/>
            </a:pPr>
            <a:r>
              <a:rPr lang="el-GR" sz="2600" dirty="0">
                <a:latin typeface="+mj-lt"/>
              </a:rPr>
              <a:t>Για σκοπούς αναγνώρισης του εκλογέα, ο αρμόδιος υπάλληλος αναγιγνώσκει, από τον οικείο εκλογικό κατάλογο, το πλήρες ονοματεπώνυμο και τον αριθμό του εκλογικού βιβλιάριου του εκλογέα </a:t>
            </a:r>
            <a:endParaRPr lang="en-US" sz="2600" dirty="0">
              <a:latin typeface="+mj-lt"/>
            </a:endParaRPr>
          </a:p>
        </p:txBody>
      </p:sp>
      <p:pic>
        <p:nvPicPr>
          <p:cNvPr id="6" name="Picture 5" descr="C:\Documents and Settings\user\Local Settings\Temporary Internet Files\Content.IE5\7NR3QBD6\MCj04347500000[1].png">
            <a:extLst>
              <a:ext uri="{FF2B5EF4-FFF2-40B4-BE49-F238E27FC236}">
                <a16:creationId xmlns:a16="http://schemas.microsoft.com/office/drawing/2014/main" id="{DE052553-65F7-4D1C-8AE2-278F9CC3E481}"/>
              </a:ext>
            </a:extLst>
          </p:cNvPr>
          <p:cNvPicPr>
            <a:picLocks noChangeAspect="1" noChangeArrowheads="1"/>
          </p:cNvPicPr>
          <p:nvPr/>
        </p:nvPicPr>
        <p:blipFill>
          <a:blip r:embed="rId3"/>
          <a:srcRect/>
          <a:stretch>
            <a:fillRect/>
          </a:stretch>
        </p:blipFill>
        <p:spPr bwMode="auto">
          <a:xfrm>
            <a:off x="5771789" y="2576947"/>
            <a:ext cx="648420" cy="5412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835300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000" tmFilter="0, 0; .2, .5; .8, .5; 1, 0"/>
                                        <p:tgtEl>
                                          <p:spTgt spid="6"/>
                                        </p:tgtEl>
                                      </p:cBhvr>
                                    </p:animEffect>
                                    <p:animScale>
                                      <p:cBhvr>
                                        <p:cTn id="7" dur="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sp>
        <p:nvSpPr>
          <p:cNvPr id="2" name="Title 1">
            <a:extLst>
              <a:ext uri="{FF2B5EF4-FFF2-40B4-BE49-F238E27FC236}">
                <a16:creationId xmlns:a16="http://schemas.microsoft.com/office/drawing/2014/main" id="{0D9BCE53-E8D5-4CBC-AAC9-E769DF0376D2}"/>
              </a:ext>
            </a:extLst>
          </p:cNvPr>
          <p:cNvSpPr>
            <a:spLocks noGrp="1"/>
          </p:cNvSpPr>
          <p:nvPr>
            <p:ph type="title"/>
          </p:nvPr>
        </p:nvSpPr>
        <p:spPr>
          <a:xfrm>
            <a:off x="581192" y="702156"/>
            <a:ext cx="11029616" cy="859050"/>
          </a:xfrm>
        </p:spPr>
        <p:txBody>
          <a:bodyPr>
            <a:normAutofit fontScale="90000"/>
          </a:bodyPr>
          <a:lstStyle/>
          <a:p>
            <a:pPr algn="ctr"/>
            <a:r>
              <a:rPr lang="el-GR" sz="3200" b="1" dirty="0" err="1">
                <a:solidFill>
                  <a:srgbClr val="0070C0"/>
                </a:solidFill>
              </a:rPr>
              <a:t>Οδηγιεσ</a:t>
            </a:r>
            <a:r>
              <a:rPr lang="el-GR" sz="3200" b="1" dirty="0">
                <a:solidFill>
                  <a:srgbClr val="0070C0"/>
                </a:solidFill>
              </a:rPr>
              <a:t> προς </a:t>
            </a:r>
            <a:r>
              <a:rPr lang="el-GR" sz="3200" b="1" dirty="0" err="1">
                <a:solidFill>
                  <a:srgbClr val="0070C0"/>
                </a:solidFill>
              </a:rPr>
              <a:t>προεδρευοντεσ</a:t>
            </a:r>
            <a:r>
              <a:rPr lang="el-GR" sz="3200" b="1" dirty="0">
                <a:solidFill>
                  <a:srgbClr val="0070C0"/>
                </a:solidFill>
              </a:rPr>
              <a:t>  </a:t>
            </a:r>
            <a:r>
              <a:rPr lang="el-GR" sz="3200" b="1" dirty="0" err="1">
                <a:solidFill>
                  <a:srgbClr val="0070C0"/>
                </a:solidFill>
              </a:rPr>
              <a:t>υπαλληλους</a:t>
            </a:r>
            <a:br>
              <a:rPr lang="el-GR" sz="3200" b="1" dirty="0">
                <a:solidFill>
                  <a:srgbClr val="0070C0"/>
                </a:solidFill>
              </a:rPr>
            </a:br>
            <a:r>
              <a:rPr lang="el-GR" sz="3200" b="1" dirty="0">
                <a:solidFill>
                  <a:srgbClr val="0070C0"/>
                </a:solidFill>
              </a:rPr>
              <a:t>για το </a:t>
            </a:r>
            <a:r>
              <a:rPr lang="el-GR" sz="3200" b="1" dirty="0" err="1">
                <a:solidFill>
                  <a:srgbClr val="0070C0"/>
                </a:solidFill>
              </a:rPr>
              <a:t>πρωτοκολλο</a:t>
            </a:r>
            <a:endParaRPr lang="el-GR" sz="3200" b="1" dirty="0">
              <a:solidFill>
                <a:srgbClr val="0070C0"/>
              </a:solidFill>
            </a:endParaRPr>
          </a:p>
        </p:txBody>
      </p:sp>
      <p:sp>
        <p:nvSpPr>
          <p:cNvPr id="3" name="Content Placeholder 2">
            <a:extLst>
              <a:ext uri="{FF2B5EF4-FFF2-40B4-BE49-F238E27FC236}">
                <a16:creationId xmlns:a16="http://schemas.microsoft.com/office/drawing/2014/main" id="{3B50D4AF-EC90-468D-8666-6F753BAE82BE}"/>
              </a:ext>
            </a:extLst>
          </p:cNvPr>
          <p:cNvSpPr>
            <a:spLocks noGrp="1"/>
          </p:cNvSpPr>
          <p:nvPr>
            <p:ph idx="1"/>
          </p:nvPr>
        </p:nvSpPr>
        <p:spPr>
          <a:xfrm>
            <a:off x="581192" y="1561206"/>
            <a:ext cx="11029615" cy="4387996"/>
          </a:xfrm>
        </p:spPr>
        <p:txBody>
          <a:bodyPr>
            <a:normAutofit/>
          </a:bodyPr>
          <a:lstStyle/>
          <a:p>
            <a:r>
              <a:rPr lang="el-GR" sz="2200" dirty="0"/>
              <a:t>Η παρουσίαση ετοιμάστηκε με βάση το σχετικό πρωτόκολλο του Υπουργείου Υγείας. </a:t>
            </a:r>
            <a:endParaRPr lang="en-CY" sz="2200" dirty="0"/>
          </a:p>
          <a:p>
            <a:r>
              <a:rPr lang="el-GR" sz="2200" dirty="0"/>
              <a:t>Οι </a:t>
            </a:r>
            <a:r>
              <a:rPr lang="el-GR" sz="2200" dirty="0" err="1"/>
              <a:t>Προεδρεύοντες</a:t>
            </a:r>
            <a:r>
              <a:rPr lang="el-GR" sz="2200" dirty="0"/>
              <a:t> υπάλληλοι θα πρέπει να μελετήσουν το πρωτόκολλο στο οποίο περιγράφονται με λεπτομέρεια τα μέτρα</a:t>
            </a:r>
            <a:r>
              <a:rPr lang="en-CY" sz="2200" dirty="0"/>
              <a:t>,</a:t>
            </a:r>
            <a:r>
              <a:rPr lang="el-GR" sz="2200" dirty="0"/>
              <a:t> τα οποία και πρέπει να εφαρμοστούν κατά τη διάρκεια της εκλογικής διαδικασίας.</a:t>
            </a:r>
          </a:p>
          <a:p>
            <a:r>
              <a:rPr lang="el-GR" sz="2200" dirty="0">
                <a:solidFill>
                  <a:srgbClr val="FF0000"/>
                </a:solidFill>
              </a:rPr>
              <a:t>Η διαδικασία ψηφοφορίας</a:t>
            </a:r>
            <a:r>
              <a:rPr lang="en-CY" sz="2200" dirty="0">
                <a:solidFill>
                  <a:srgbClr val="FF0000"/>
                </a:solidFill>
              </a:rPr>
              <a:t>,</a:t>
            </a:r>
            <a:r>
              <a:rPr lang="el-GR" sz="2200" dirty="0">
                <a:solidFill>
                  <a:srgbClr val="FF0000"/>
                </a:solidFill>
              </a:rPr>
              <a:t> όπως περιγράφεται στο πρωτόκολλο, θα πρέπει να ακολουθείται απαρέγκλιτα.</a:t>
            </a:r>
            <a:r>
              <a:rPr lang="el-GR" sz="2200" dirty="0"/>
              <a:t> Έστω και μια μικρή διαφοροποίηση της ενδεδειγμένης διαδικασίας ψηφοφορίας, όπως για παράδειγμα, να μην δίδονται αποστειρωμένα στυλό στους ψηφοφόρους, από τον ορισμένο υπάλληλο, ή να μην γίνεται απολύμανση των χεριών των ατόμων που εισέρχονται στο εκλογικό κέντρο, δύναται να ακυρώσει τα προστατευτικά μέτρα στο σύνολο τους.</a:t>
            </a:r>
            <a:endParaRPr lang="en-GB" sz="2200" dirty="0"/>
          </a:p>
        </p:txBody>
      </p:sp>
    </p:spTree>
    <p:extLst>
      <p:ext uri="{BB962C8B-B14F-4D97-AF65-F5344CB8AC3E}">
        <p14:creationId xmlns:p14="http://schemas.microsoft.com/office/powerpoint/2010/main" val="1616137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9452E6-EF46-4A12-B3AF-55951654BFA3}"/>
              </a:ext>
            </a:extLst>
          </p:cNvPr>
          <p:cNvPicPr>
            <a:picLocks noChangeAspect="1"/>
          </p:cNvPicPr>
          <p:nvPr/>
        </p:nvPicPr>
        <p:blipFill rotWithShape="1">
          <a:blip r:embed="rId2"/>
          <a:srcRect t="22691" b="24503"/>
          <a:stretch/>
        </p:blipFill>
        <p:spPr>
          <a:xfrm>
            <a:off x="10344839" y="5885103"/>
            <a:ext cx="1626824" cy="859051"/>
          </a:xfrm>
          <a:prstGeom prst="rect">
            <a:avLst/>
          </a:prstGeom>
        </p:spPr>
      </p:pic>
      <p:sp>
        <p:nvSpPr>
          <p:cNvPr id="2" name="Title 1">
            <a:extLst>
              <a:ext uri="{FF2B5EF4-FFF2-40B4-BE49-F238E27FC236}">
                <a16:creationId xmlns:a16="http://schemas.microsoft.com/office/drawing/2014/main" id="{0D9BCE53-E8D5-4CBC-AAC9-E769DF0376D2}"/>
              </a:ext>
            </a:extLst>
          </p:cNvPr>
          <p:cNvSpPr>
            <a:spLocks noGrp="1"/>
          </p:cNvSpPr>
          <p:nvPr>
            <p:ph type="title"/>
          </p:nvPr>
        </p:nvSpPr>
        <p:spPr>
          <a:xfrm>
            <a:off x="581192" y="702155"/>
            <a:ext cx="11029616" cy="623305"/>
          </a:xfrm>
        </p:spPr>
        <p:txBody>
          <a:bodyPr/>
          <a:lstStyle/>
          <a:p>
            <a:pPr algn="ctr"/>
            <a:r>
              <a:rPr lang="el-GR" b="1" dirty="0" err="1">
                <a:solidFill>
                  <a:srgbClr val="0070C0"/>
                </a:solidFill>
              </a:rPr>
              <a:t>Προϋποθεσεις</a:t>
            </a:r>
            <a:r>
              <a:rPr lang="el-GR" b="1" dirty="0">
                <a:solidFill>
                  <a:srgbClr val="0070C0"/>
                </a:solidFill>
              </a:rPr>
              <a:t> </a:t>
            </a:r>
            <a:r>
              <a:rPr lang="el-GR" b="1" dirty="0" err="1">
                <a:solidFill>
                  <a:srgbClr val="0070C0"/>
                </a:solidFill>
              </a:rPr>
              <a:t>αποδοχης</a:t>
            </a:r>
            <a:r>
              <a:rPr lang="el-GR" b="1" dirty="0">
                <a:solidFill>
                  <a:srgbClr val="0070C0"/>
                </a:solidFill>
              </a:rPr>
              <a:t> </a:t>
            </a:r>
            <a:r>
              <a:rPr lang="el-GR" b="1" dirty="0" err="1">
                <a:solidFill>
                  <a:srgbClr val="0070C0"/>
                </a:solidFill>
              </a:rPr>
              <a:t>ατομων</a:t>
            </a:r>
            <a:r>
              <a:rPr lang="el-GR" b="1" dirty="0">
                <a:solidFill>
                  <a:srgbClr val="0070C0"/>
                </a:solidFill>
              </a:rPr>
              <a:t> στο </a:t>
            </a:r>
            <a:r>
              <a:rPr lang="el-GR" b="1" dirty="0" err="1">
                <a:solidFill>
                  <a:srgbClr val="0070C0"/>
                </a:solidFill>
              </a:rPr>
              <a:t>εκλογικο</a:t>
            </a:r>
            <a:r>
              <a:rPr lang="el-GR" b="1" dirty="0">
                <a:solidFill>
                  <a:srgbClr val="0070C0"/>
                </a:solidFill>
              </a:rPr>
              <a:t> </a:t>
            </a:r>
            <a:r>
              <a:rPr lang="el-GR" b="1" dirty="0" err="1">
                <a:solidFill>
                  <a:srgbClr val="0070C0"/>
                </a:solidFill>
              </a:rPr>
              <a:t>κεντρο</a:t>
            </a:r>
            <a:endParaRPr lang="en-GB" b="1" dirty="0">
              <a:solidFill>
                <a:srgbClr val="0070C0"/>
              </a:solidFill>
            </a:endParaRPr>
          </a:p>
        </p:txBody>
      </p:sp>
      <p:sp>
        <p:nvSpPr>
          <p:cNvPr id="3" name="Content Placeholder 2">
            <a:extLst>
              <a:ext uri="{FF2B5EF4-FFF2-40B4-BE49-F238E27FC236}">
                <a16:creationId xmlns:a16="http://schemas.microsoft.com/office/drawing/2014/main" id="{3B50D4AF-EC90-468D-8666-6F753BAE82BE}"/>
              </a:ext>
            </a:extLst>
          </p:cNvPr>
          <p:cNvSpPr>
            <a:spLocks noGrp="1"/>
          </p:cNvSpPr>
          <p:nvPr>
            <p:ph idx="1"/>
          </p:nvPr>
        </p:nvSpPr>
        <p:spPr>
          <a:xfrm>
            <a:off x="581192" y="1099336"/>
            <a:ext cx="11029615" cy="5496674"/>
          </a:xfrm>
        </p:spPr>
        <p:txBody>
          <a:bodyPr>
            <a:normAutofit/>
          </a:bodyPr>
          <a:lstStyle/>
          <a:p>
            <a:pPr marL="0" indent="0">
              <a:buNone/>
            </a:pPr>
            <a:r>
              <a:rPr lang="el-GR" sz="2300" dirty="0">
                <a:effectLst/>
                <a:ea typeface="Times New Roman" panose="02020603050405020304" pitchFamily="18" charset="0"/>
              </a:rPr>
              <a:t>Όλο το προσωπικό που θα εργαστεί στο εκλογικό κέντρο, οι εκπρόσωποι κομμάτων και ΜΜΕ, θα πρέπει:</a:t>
            </a:r>
          </a:p>
          <a:p>
            <a:r>
              <a:rPr lang="el-GR" sz="2200" dirty="0">
                <a:ea typeface="Times New Roman" panose="02020603050405020304" pitchFamily="18" charset="0"/>
              </a:rPr>
              <a:t>ν</a:t>
            </a:r>
            <a:r>
              <a:rPr lang="el-GR" sz="2200" dirty="0">
                <a:effectLst/>
                <a:ea typeface="Times New Roman" panose="02020603050405020304" pitchFamily="18" charset="0"/>
              </a:rPr>
              <a:t>α έχουν διενεργήσει εξέταση ταχείας ανίχνευσης αντιγόνου για την ασθένεια του COVID19, την προηγούμενη μέρα, ή </a:t>
            </a:r>
          </a:p>
          <a:p>
            <a:r>
              <a:rPr lang="el-GR" sz="2200" dirty="0">
                <a:ea typeface="Times New Roman" panose="02020603050405020304" pitchFamily="18" charset="0"/>
              </a:rPr>
              <a:t>ν</a:t>
            </a:r>
            <a:r>
              <a:rPr lang="el-GR" sz="2200" dirty="0">
                <a:effectLst/>
                <a:ea typeface="Times New Roman" panose="02020603050405020304" pitchFamily="18" charset="0"/>
              </a:rPr>
              <a:t>α κατέχουν έγκυρο πιστοποιητικό εμβολιασμού για την ασθένεια του COVID-19 από τη Δημοκρατία το οποίο να δεικνύει ότι έχουν ολοκληρώσει το εμβολιαστικό σχήμα και έχει παρέλθει το χρονικό διάστημα των 7 ημερών από την τελευταία δόση, ή</a:t>
            </a:r>
          </a:p>
          <a:p>
            <a:r>
              <a:rPr lang="el-GR" sz="2200" dirty="0">
                <a:ea typeface="Times New Roman" panose="02020603050405020304" pitchFamily="18" charset="0"/>
              </a:rPr>
              <a:t>έ</a:t>
            </a:r>
            <a:r>
              <a:rPr lang="el-GR" sz="2200" dirty="0">
                <a:effectLst/>
                <a:ea typeface="Times New Roman" panose="02020603050405020304" pitchFamily="18" charset="0"/>
              </a:rPr>
              <a:t>χουν διαγνωστεί θετικοί/</a:t>
            </a:r>
            <a:r>
              <a:rPr lang="el-GR" sz="2200" dirty="0" err="1">
                <a:effectLst/>
                <a:ea typeface="Times New Roman" panose="02020603050405020304" pitchFamily="18" charset="0"/>
              </a:rPr>
              <a:t>ες</a:t>
            </a:r>
            <a:r>
              <a:rPr lang="el-GR" sz="2200" dirty="0">
                <a:effectLst/>
                <a:ea typeface="Times New Roman" panose="02020603050405020304" pitchFamily="18" charset="0"/>
              </a:rPr>
              <a:t> στην ασθένεια του COVID-19 και δεν έχει παρέλθει διάστημα 6 μηνών από την ημερομηνία δειγματοληψίας της αρχικής εργαστηριακής τους διάγνωσης.</a:t>
            </a:r>
          </a:p>
          <a:p>
            <a:pPr marL="0" indent="0">
              <a:buNone/>
            </a:pPr>
            <a:r>
              <a:rPr lang="el-GR" sz="2000" dirty="0">
                <a:solidFill>
                  <a:srgbClr val="FF0000"/>
                </a:solidFill>
                <a:effectLst/>
                <a:ea typeface="Times New Roman" panose="02020603050405020304" pitchFamily="18" charset="0"/>
              </a:rPr>
              <a:t>(!)  </a:t>
            </a:r>
            <a:r>
              <a:rPr lang="el-GR" sz="2000" dirty="0">
                <a:effectLst/>
                <a:ea typeface="Times New Roman" panose="02020603050405020304" pitchFamily="18" charset="0"/>
              </a:rPr>
              <a:t> </a:t>
            </a:r>
            <a:r>
              <a:rPr lang="el-GR" sz="2000" b="1" dirty="0">
                <a:solidFill>
                  <a:srgbClr val="FF0000"/>
                </a:solidFill>
                <a:effectLst/>
                <a:ea typeface="Times New Roman" panose="02020603050405020304" pitchFamily="18" charset="0"/>
              </a:rPr>
              <a:t>Οι πιο πάνω προϋποθέσεις δεν ισχύουν για τους εκλογείς</a:t>
            </a:r>
            <a:endParaRPr lang="el-GR" sz="2000" dirty="0">
              <a:effectLst/>
              <a:ea typeface="Times New Roman" panose="02020603050405020304" pitchFamily="18" charset="0"/>
            </a:endParaRPr>
          </a:p>
        </p:txBody>
      </p:sp>
    </p:spTree>
    <p:extLst>
      <p:ext uri="{BB962C8B-B14F-4D97-AF65-F5344CB8AC3E}">
        <p14:creationId xmlns:p14="http://schemas.microsoft.com/office/powerpoint/2010/main" val="28757133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BCE53-E8D5-4CBC-AAC9-E769DF0376D2}"/>
              </a:ext>
            </a:extLst>
          </p:cNvPr>
          <p:cNvSpPr>
            <a:spLocks noGrp="1"/>
          </p:cNvSpPr>
          <p:nvPr>
            <p:ph type="title"/>
          </p:nvPr>
        </p:nvSpPr>
        <p:spPr>
          <a:xfrm>
            <a:off x="581192" y="702156"/>
            <a:ext cx="11029616" cy="564582"/>
          </a:xfrm>
        </p:spPr>
        <p:txBody>
          <a:bodyPr/>
          <a:lstStyle/>
          <a:p>
            <a:pPr algn="ctr"/>
            <a:r>
              <a:rPr lang="el-GR" b="1" dirty="0" err="1">
                <a:solidFill>
                  <a:srgbClr val="0070C0"/>
                </a:solidFill>
              </a:rPr>
              <a:t>Προϋποθεσεισ</a:t>
            </a:r>
            <a:r>
              <a:rPr lang="el-GR" b="1" dirty="0">
                <a:solidFill>
                  <a:srgbClr val="0070C0"/>
                </a:solidFill>
              </a:rPr>
              <a:t> </a:t>
            </a:r>
            <a:r>
              <a:rPr lang="el-GR" b="1" dirty="0" err="1">
                <a:solidFill>
                  <a:srgbClr val="0070C0"/>
                </a:solidFill>
              </a:rPr>
              <a:t>αποδοχησ</a:t>
            </a:r>
            <a:r>
              <a:rPr lang="el-GR" b="1" dirty="0">
                <a:solidFill>
                  <a:srgbClr val="0070C0"/>
                </a:solidFill>
              </a:rPr>
              <a:t> </a:t>
            </a:r>
            <a:r>
              <a:rPr lang="el-GR" b="1" dirty="0" err="1">
                <a:solidFill>
                  <a:srgbClr val="0070C0"/>
                </a:solidFill>
              </a:rPr>
              <a:t>ατομων</a:t>
            </a:r>
            <a:r>
              <a:rPr lang="el-GR" b="1" dirty="0">
                <a:solidFill>
                  <a:srgbClr val="0070C0"/>
                </a:solidFill>
              </a:rPr>
              <a:t> στο </a:t>
            </a:r>
            <a:r>
              <a:rPr lang="el-GR" b="1" dirty="0" err="1">
                <a:solidFill>
                  <a:srgbClr val="0070C0"/>
                </a:solidFill>
              </a:rPr>
              <a:t>εκλογικο</a:t>
            </a:r>
            <a:r>
              <a:rPr lang="el-GR" b="1" dirty="0">
                <a:solidFill>
                  <a:srgbClr val="0070C0"/>
                </a:solidFill>
              </a:rPr>
              <a:t> </a:t>
            </a:r>
            <a:r>
              <a:rPr lang="el-GR" b="1" dirty="0" err="1">
                <a:solidFill>
                  <a:srgbClr val="0070C0"/>
                </a:solidFill>
              </a:rPr>
              <a:t>κεντρο</a:t>
            </a:r>
            <a:endParaRPr lang="en-GB" b="1" dirty="0">
              <a:solidFill>
                <a:srgbClr val="0070C0"/>
              </a:solidFill>
            </a:endParaRPr>
          </a:p>
        </p:txBody>
      </p:sp>
      <p:sp>
        <p:nvSpPr>
          <p:cNvPr id="3" name="Content Placeholder 2">
            <a:extLst>
              <a:ext uri="{FF2B5EF4-FFF2-40B4-BE49-F238E27FC236}">
                <a16:creationId xmlns:a16="http://schemas.microsoft.com/office/drawing/2014/main" id="{3B50D4AF-EC90-468D-8666-6F753BAE82BE}"/>
              </a:ext>
            </a:extLst>
          </p:cNvPr>
          <p:cNvSpPr>
            <a:spLocks noGrp="1"/>
          </p:cNvSpPr>
          <p:nvPr>
            <p:ph idx="1"/>
          </p:nvPr>
        </p:nvSpPr>
        <p:spPr>
          <a:xfrm>
            <a:off x="287676" y="1266738"/>
            <a:ext cx="11548153" cy="4966282"/>
          </a:xfrm>
        </p:spPr>
        <p:txBody>
          <a:bodyPr>
            <a:noAutofit/>
          </a:bodyPr>
          <a:lstStyle/>
          <a:p>
            <a:r>
              <a:rPr lang="el-GR" sz="2600" dirty="0">
                <a:ea typeface="Times New Roman" panose="02020603050405020304" pitchFamily="18" charset="0"/>
              </a:rPr>
              <a:t>Αποτελεί ευθύνη του/της </a:t>
            </a:r>
            <a:r>
              <a:rPr lang="el-GR" sz="2600" dirty="0" err="1">
                <a:ea typeface="Times New Roman" panose="02020603050405020304" pitchFamily="18" charset="0"/>
              </a:rPr>
              <a:t>Προεδρεύοντος</a:t>
            </a:r>
            <a:r>
              <a:rPr lang="el-GR" sz="2600" dirty="0">
                <a:ea typeface="Times New Roman" panose="02020603050405020304" pitchFamily="18" charset="0"/>
              </a:rPr>
              <a:t> υπαλλήλου, όπως επιβεβαιώσει το Σάββατο 29.05.2021, ότι τηρούνται οι πιο πάνω προϋποθέσεις για όλο το προσωπικό του εκλογικού του κέντρου. Στην περίπτωση που κάποιος/α βοηθός υπάλληλος διαγνωστεί θετικός/η στον κορωνοϊό, ο/η Προεδρεύων θα πρέπει να ενημερώσει άμεσα τον/την Βοηθό Έφορο, ώστε να γίνουν οι απαραίτητες διευθετήσεις για αντικατάσταση του/της υπαλλήλου.</a:t>
            </a:r>
          </a:p>
          <a:p>
            <a:r>
              <a:rPr lang="el-GR" sz="2600" dirty="0">
                <a:effectLst/>
                <a:ea typeface="Times New Roman" panose="02020603050405020304" pitchFamily="18" charset="0"/>
              </a:rPr>
              <a:t>Κανένας</a:t>
            </a:r>
            <a:r>
              <a:rPr lang="el-GR" sz="2600" dirty="0">
                <a:ea typeface="Times New Roman" panose="02020603050405020304" pitchFamily="18" charset="0"/>
              </a:rPr>
              <a:t>/καμία δεν γίνεται δεκτός/η στο εκλογικό κέντρο, εάν δεν φέρει προστατευτική μάσκα και δεν απολυμάνει τα χέρια του/της με αντισηπτικό, που πρέπει να υπάρχει τοποθετημένο στην είσοδο του κέντρου.</a:t>
            </a:r>
            <a:endParaRPr lang="el-GR" sz="2600" dirty="0">
              <a:effectLst/>
              <a:ea typeface="Times New Roman" panose="02020603050405020304" pitchFamily="18" charset="0"/>
            </a:endParaRPr>
          </a:p>
        </p:txBody>
      </p:sp>
      <p:pic>
        <p:nvPicPr>
          <p:cNvPr id="5" name="Picture 4">
            <a:extLst>
              <a:ext uri="{FF2B5EF4-FFF2-40B4-BE49-F238E27FC236}">
                <a16:creationId xmlns:a16="http://schemas.microsoft.com/office/drawing/2014/main" id="{CC44D979-1D28-40A1-A3C7-18BD956A080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spTree>
    <p:extLst>
      <p:ext uri="{BB962C8B-B14F-4D97-AF65-F5344CB8AC3E}">
        <p14:creationId xmlns:p14="http://schemas.microsoft.com/office/powerpoint/2010/main" val="406611396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EB7F75-B5E0-475C-90EE-69DA0ABEE53A}"/>
              </a:ext>
            </a:extLst>
          </p:cNvPr>
          <p:cNvPicPr>
            <a:picLocks noChangeAspect="1"/>
          </p:cNvPicPr>
          <p:nvPr/>
        </p:nvPicPr>
        <p:blipFill rotWithShape="1">
          <a:blip r:embed="rId2"/>
          <a:srcRect t="22691" b="24503"/>
          <a:stretch/>
        </p:blipFill>
        <p:spPr>
          <a:xfrm>
            <a:off x="10514321" y="5998949"/>
            <a:ext cx="1626824" cy="859051"/>
          </a:xfrm>
          <a:prstGeom prst="rect">
            <a:avLst/>
          </a:prstGeom>
        </p:spPr>
      </p:pic>
      <p:sp>
        <p:nvSpPr>
          <p:cNvPr id="2" name="Title 1">
            <a:extLst>
              <a:ext uri="{FF2B5EF4-FFF2-40B4-BE49-F238E27FC236}">
                <a16:creationId xmlns:a16="http://schemas.microsoft.com/office/drawing/2014/main" id="{0D9BCE53-E8D5-4CBC-AAC9-E769DF0376D2}"/>
              </a:ext>
            </a:extLst>
          </p:cNvPr>
          <p:cNvSpPr>
            <a:spLocks noGrp="1"/>
          </p:cNvSpPr>
          <p:nvPr>
            <p:ph type="title"/>
          </p:nvPr>
        </p:nvSpPr>
        <p:spPr>
          <a:xfrm>
            <a:off x="581192" y="628650"/>
            <a:ext cx="11029616" cy="543202"/>
          </a:xfrm>
        </p:spPr>
        <p:txBody>
          <a:bodyPr>
            <a:normAutofit/>
          </a:bodyPr>
          <a:lstStyle/>
          <a:p>
            <a:pPr algn="ctr"/>
            <a:r>
              <a:rPr lang="el-GR" b="1" dirty="0" err="1">
                <a:solidFill>
                  <a:srgbClr val="0070C0"/>
                </a:solidFill>
              </a:rPr>
              <a:t>μετρα</a:t>
            </a:r>
            <a:r>
              <a:rPr lang="el-GR" b="1" dirty="0">
                <a:solidFill>
                  <a:srgbClr val="0070C0"/>
                </a:solidFill>
              </a:rPr>
              <a:t> </a:t>
            </a:r>
            <a:r>
              <a:rPr lang="el-GR" b="1" dirty="0" err="1">
                <a:solidFill>
                  <a:srgbClr val="0070C0"/>
                </a:solidFill>
              </a:rPr>
              <a:t>εντοσ</a:t>
            </a:r>
            <a:r>
              <a:rPr lang="el-GR" b="1" dirty="0">
                <a:solidFill>
                  <a:srgbClr val="0070C0"/>
                </a:solidFill>
              </a:rPr>
              <a:t> </a:t>
            </a:r>
            <a:r>
              <a:rPr lang="el-GR" b="1" dirty="0" err="1">
                <a:solidFill>
                  <a:srgbClr val="0070C0"/>
                </a:solidFill>
              </a:rPr>
              <a:t>κεντρου</a:t>
            </a:r>
            <a:endParaRPr lang="en-GB" b="1" dirty="0">
              <a:solidFill>
                <a:srgbClr val="0070C0"/>
              </a:solidFill>
            </a:endParaRPr>
          </a:p>
        </p:txBody>
      </p:sp>
      <p:sp>
        <p:nvSpPr>
          <p:cNvPr id="3" name="Content Placeholder 2">
            <a:extLst>
              <a:ext uri="{FF2B5EF4-FFF2-40B4-BE49-F238E27FC236}">
                <a16:creationId xmlns:a16="http://schemas.microsoft.com/office/drawing/2014/main" id="{3B50D4AF-EC90-468D-8666-6F753BAE82BE}"/>
              </a:ext>
            </a:extLst>
          </p:cNvPr>
          <p:cNvSpPr>
            <a:spLocks noGrp="1"/>
          </p:cNvSpPr>
          <p:nvPr>
            <p:ph idx="1"/>
          </p:nvPr>
        </p:nvSpPr>
        <p:spPr>
          <a:xfrm>
            <a:off x="581192" y="1325416"/>
            <a:ext cx="11306008" cy="4903934"/>
          </a:xfrm>
        </p:spPr>
        <p:txBody>
          <a:bodyPr>
            <a:noAutofit/>
          </a:bodyPr>
          <a:lstStyle/>
          <a:p>
            <a:pPr marL="0" indent="0">
              <a:buNone/>
            </a:pPr>
            <a:r>
              <a:rPr lang="el-GR" sz="2200" b="1" dirty="0">
                <a:effectLst/>
                <a:ea typeface="Times New Roman" panose="02020603050405020304" pitchFamily="18" charset="0"/>
              </a:rPr>
              <a:t>Όλο το προσωπικό που θα εργαστεί στο εκλογικό κέντρο, μέχρι και την αναχώρησή του, πρέπει να έχει κατάρτιση σχετικά και να τηρεί τις προφυλάξεις για:</a:t>
            </a:r>
          </a:p>
          <a:p>
            <a:r>
              <a:rPr lang="el-GR" sz="2200" dirty="0">
                <a:effectLst/>
                <a:ea typeface="Times New Roman" panose="02020603050405020304" pitchFamily="18" charset="0"/>
              </a:rPr>
              <a:t>Διατήρηση 2 μέτρων απόστασης από άλλα άτομα .</a:t>
            </a:r>
          </a:p>
          <a:p>
            <a:r>
              <a:rPr lang="el-GR" sz="2200" dirty="0">
                <a:effectLst/>
                <a:ea typeface="Times New Roman" panose="02020603050405020304" pitchFamily="18" charset="0"/>
              </a:rPr>
              <a:t>Χρήση κατάλληλης μάσκας.</a:t>
            </a:r>
          </a:p>
          <a:p>
            <a:r>
              <a:rPr lang="el-GR" sz="2200" dirty="0">
                <a:effectLst/>
                <a:ea typeface="Times New Roman" panose="02020603050405020304" pitchFamily="18" charset="0"/>
              </a:rPr>
              <a:t>Αναπνευστική υγιεινή (σε βήχα ή φτέρνισμα, κάλυψη της μύτης και του στόματος με χαρτομάντιλο το οποίο απορρίπτεται άμεσα στα απορρίμματα. Αν αυτό δεν είναι διαθέσιμο, καλύπτεται το στόμα και η μύτη με το εσωτερικό του αγκώνα)</a:t>
            </a:r>
          </a:p>
          <a:p>
            <a:r>
              <a:rPr lang="el-GR" sz="2200" dirty="0">
                <a:ea typeface="Times New Roman" panose="02020603050405020304" pitchFamily="18" charset="0"/>
              </a:rPr>
              <a:t>Α</a:t>
            </a:r>
            <a:r>
              <a:rPr lang="el-GR" sz="2200" dirty="0">
                <a:effectLst/>
                <a:ea typeface="Times New Roman" panose="02020603050405020304" pitchFamily="18" charset="0"/>
              </a:rPr>
              <a:t>ποφυγή επαφής χεριών με τα μάτια, τη μύτη και το στόμα.</a:t>
            </a:r>
          </a:p>
          <a:p>
            <a:r>
              <a:rPr lang="el-GR" sz="2200" dirty="0">
                <a:ea typeface="Times New Roman" panose="02020603050405020304" pitchFamily="18" charset="0"/>
              </a:rPr>
              <a:t>Σ</a:t>
            </a:r>
            <a:r>
              <a:rPr lang="el-GR" sz="2200" dirty="0">
                <a:effectLst/>
                <a:ea typeface="Times New Roman" panose="02020603050405020304" pitchFamily="18" charset="0"/>
              </a:rPr>
              <a:t>υχνή υγιεινή των χεριών ιδιαίτερα μετά από επαφή με αναπνευστικές εκκρίσεις, πριν από το φαγητό και μετά τη χρήση της τουαλέτας.</a:t>
            </a:r>
          </a:p>
          <a:p>
            <a:pPr marL="0" indent="0">
              <a:buNone/>
            </a:pPr>
            <a:r>
              <a:rPr lang="el-GR" sz="2000" dirty="0">
                <a:solidFill>
                  <a:srgbClr val="FF0000"/>
                </a:solidFill>
                <a:effectLst/>
                <a:ea typeface="Times New Roman" panose="02020603050405020304" pitchFamily="18" charset="0"/>
              </a:rPr>
              <a:t>(!)   Δεν πρέπει να γίνεται ανάλωση τροφίμων/ροφημάτων εντός της αίθουσας, καθώς κάτι τέτοιο προϋποθέτει την αφαίρεση της μάσκας</a:t>
            </a:r>
          </a:p>
        </p:txBody>
      </p:sp>
    </p:spTree>
    <p:extLst>
      <p:ext uri="{BB962C8B-B14F-4D97-AF65-F5344CB8AC3E}">
        <p14:creationId xmlns:p14="http://schemas.microsoft.com/office/powerpoint/2010/main" val="19669853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585C94-2B0D-432F-9574-30F91F083EEA}"/>
              </a:ext>
            </a:extLst>
          </p:cNvPr>
          <p:cNvPicPr>
            <a:picLocks noChangeAspect="1"/>
          </p:cNvPicPr>
          <p:nvPr/>
        </p:nvPicPr>
        <p:blipFill rotWithShape="1">
          <a:blip r:embed="rId2"/>
          <a:srcRect t="22691" b="24503"/>
          <a:stretch/>
        </p:blipFill>
        <p:spPr>
          <a:xfrm>
            <a:off x="10478403" y="5998949"/>
            <a:ext cx="1626824" cy="859051"/>
          </a:xfrm>
          <a:prstGeom prst="rect">
            <a:avLst/>
          </a:prstGeom>
        </p:spPr>
      </p:pic>
      <p:sp>
        <p:nvSpPr>
          <p:cNvPr id="2" name="Title 1">
            <a:extLst>
              <a:ext uri="{FF2B5EF4-FFF2-40B4-BE49-F238E27FC236}">
                <a16:creationId xmlns:a16="http://schemas.microsoft.com/office/drawing/2014/main" id="{0D9BCE53-E8D5-4CBC-AAC9-E769DF0376D2}"/>
              </a:ext>
            </a:extLst>
          </p:cNvPr>
          <p:cNvSpPr>
            <a:spLocks noGrp="1"/>
          </p:cNvSpPr>
          <p:nvPr>
            <p:ph type="title"/>
          </p:nvPr>
        </p:nvSpPr>
        <p:spPr>
          <a:xfrm>
            <a:off x="581192" y="702156"/>
            <a:ext cx="11029616" cy="564582"/>
          </a:xfrm>
        </p:spPr>
        <p:txBody>
          <a:bodyPr>
            <a:normAutofit/>
          </a:bodyPr>
          <a:lstStyle/>
          <a:p>
            <a:pPr algn="ctr"/>
            <a:r>
              <a:rPr lang="el-GR" b="1" dirty="0" err="1">
                <a:solidFill>
                  <a:srgbClr val="0070C0"/>
                </a:solidFill>
              </a:rPr>
              <a:t>Μετρα</a:t>
            </a:r>
            <a:r>
              <a:rPr lang="el-GR" b="1" dirty="0">
                <a:solidFill>
                  <a:srgbClr val="0070C0"/>
                </a:solidFill>
              </a:rPr>
              <a:t> </a:t>
            </a:r>
            <a:r>
              <a:rPr lang="el-GR" b="1" dirty="0" err="1">
                <a:solidFill>
                  <a:srgbClr val="0070C0"/>
                </a:solidFill>
              </a:rPr>
              <a:t>εντοσ</a:t>
            </a:r>
            <a:r>
              <a:rPr lang="el-GR" b="1" dirty="0">
                <a:solidFill>
                  <a:srgbClr val="0070C0"/>
                </a:solidFill>
              </a:rPr>
              <a:t> </a:t>
            </a:r>
            <a:r>
              <a:rPr lang="el-GR" b="1" dirty="0" err="1">
                <a:solidFill>
                  <a:srgbClr val="0070C0"/>
                </a:solidFill>
              </a:rPr>
              <a:t>κεντρου</a:t>
            </a:r>
            <a:endParaRPr lang="en-GB" b="1" dirty="0">
              <a:solidFill>
                <a:srgbClr val="0070C0"/>
              </a:solidFill>
            </a:endParaRPr>
          </a:p>
        </p:txBody>
      </p:sp>
      <p:sp>
        <p:nvSpPr>
          <p:cNvPr id="3" name="Content Placeholder 2">
            <a:extLst>
              <a:ext uri="{FF2B5EF4-FFF2-40B4-BE49-F238E27FC236}">
                <a16:creationId xmlns:a16="http://schemas.microsoft.com/office/drawing/2014/main" id="{3B50D4AF-EC90-468D-8666-6F753BAE82BE}"/>
              </a:ext>
            </a:extLst>
          </p:cNvPr>
          <p:cNvSpPr>
            <a:spLocks noGrp="1"/>
          </p:cNvSpPr>
          <p:nvPr>
            <p:ph idx="1"/>
          </p:nvPr>
        </p:nvSpPr>
        <p:spPr>
          <a:xfrm>
            <a:off x="581192" y="1160980"/>
            <a:ext cx="11029615" cy="5390740"/>
          </a:xfrm>
        </p:spPr>
        <p:txBody>
          <a:bodyPr>
            <a:normAutofit fontScale="92500" lnSpcReduction="10000"/>
          </a:bodyPr>
          <a:lstStyle/>
          <a:p>
            <a:r>
              <a:rPr lang="el-GR" sz="2400" dirty="0">
                <a:effectLst/>
                <a:ea typeface="Times New Roman" panose="02020603050405020304" pitchFamily="18" charset="0"/>
              </a:rPr>
              <a:t>Προσωπικό που παρουσιάζει  συμπτώματα του COVID-19 θα πρέπει να απέχει από την  εργασία και να απευθυνθεί άμεσα τηλεφωνικά  στον προσωπικό του ιατρό. </a:t>
            </a:r>
          </a:p>
          <a:p>
            <a:r>
              <a:rPr lang="el-GR" sz="2400" dirty="0"/>
              <a:t>Το προσωπικό πρέπει να εργάζεται σε ομάδες με μόνιμη σύνθεση, έτσι ώστε να ελαττώνεται η πιθανότητα διασποράς του ιού σε περίπτωση κρούσματος και να αποφεύγεται η εναλλαγή καθηκόντων.</a:t>
            </a:r>
          </a:p>
          <a:p>
            <a:r>
              <a:rPr lang="el-GR" sz="2400" dirty="0"/>
              <a:t>Να γίνεται συχνός καθαρισμός και απολύμανση των αντικειμένων κοινής χρήσης, λείων επιφανειών και των θαλάμων ψηφοφορίας.</a:t>
            </a:r>
          </a:p>
          <a:p>
            <a:r>
              <a:rPr lang="el-GR" sz="2400" dirty="0"/>
              <a:t>Οι θάλαμοι ψηφοφορίας </a:t>
            </a:r>
            <a:r>
              <a:rPr lang="el-GR" sz="2400" b="1" dirty="0"/>
              <a:t>δεν φέρουν κουρτίνα</a:t>
            </a:r>
            <a:r>
              <a:rPr lang="el-GR" sz="2400" dirty="0"/>
              <a:t> και θα πρέπει να τοποθετούνται με το άνοιγμα προς το τοίχο, με σκοπό τη διασφάλιση της μυστικότητας της ψήφου. </a:t>
            </a:r>
          </a:p>
          <a:p>
            <a:r>
              <a:rPr lang="el-GR" sz="2400" dirty="0"/>
              <a:t>Εντός του θαλάμου ψηφοφορίας τοποθετείται καθαρή κόλλα χαρτιού διαστάσεων Α3, η οποία αντικαθίσταται μετά από κάθε ψηφοφόρο.</a:t>
            </a:r>
          </a:p>
          <a:p>
            <a:r>
              <a:rPr lang="el-GR" sz="2400" dirty="0"/>
              <a:t>Θα πρέπει  να γίνεται απολύμανση των θαλάμων ψηφοφορίας και του εξοπλισμού σε τακτά χρονικά διαστήματα.</a:t>
            </a:r>
            <a:endParaRPr lang="en-GB" sz="2400" dirty="0"/>
          </a:p>
        </p:txBody>
      </p:sp>
    </p:spTree>
    <p:extLst>
      <p:ext uri="{BB962C8B-B14F-4D97-AF65-F5344CB8AC3E}">
        <p14:creationId xmlns:p14="http://schemas.microsoft.com/office/powerpoint/2010/main" val="29257080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sp>
        <p:nvSpPr>
          <p:cNvPr id="2" name="Title 1">
            <a:extLst>
              <a:ext uri="{FF2B5EF4-FFF2-40B4-BE49-F238E27FC236}">
                <a16:creationId xmlns:a16="http://schemas.microsoft.com/office/drawing/2014/main" id="{0D9BCE53-E8D5-4CBC-AAC9-E769DF0376D2}"/>
              </a:ext>
            </a:extLst>
          </p:cNvPr>
          <p:cNvSpPr>
            <a:spLocks noGrp="1"/>
          </p:cNvSpPr>
          <p:nvPr>
            <p:ph type="title"/>
          </p:nvPr>
        </p:nvSpPr>
        <p:spPr>
          <a:xfrm>
            <a:off x="581192" y="939932"/>
            <a:ext cx="11029616" cy="700025"/>
          </a:xfrm>
        </p:spPr>
        <p:txBody>
          <a:bodyPr>
            <a:normAutofit/>
          </a:bodyPr>
          <a:lstStyle/>
          <a:p>
            <a:pPr algn="ctr"/>
            <a:r>
              <a:rPr lang="el-GR" sz="3600" b="1" dirty="0" err="1">
                <a:solidFill>
                  <a:srgbClr val="0070C0"/>
                </a:solidFill>
              </a:rPr>
              <a:t>Νομοθετικο</a:t>
            </a:r>
            <a:r>
              <a:rPr lang="el-GR" sz="3600" b="1" dirty="0">
                <a:solidFill>
                  <a:srgbClr val="0070C0"/>
                </a:solidFill>
              </a:rPr>
              <a:t> </a:t>
            </a:r>
            <a:r>
              <a:rPr lang="el-GR" sz="3600" b="1" dirty="0" err="1">
                <a:solidFill>
                  <a:srgbClr val="0070C0"/>
                </a:solidFill>
              </a:rPr>
              <a:t>πλαισιο</a:t>
            </a:r>
            <a:endParaRPr lang="el-GR" sz="3600" b="1" dirty="0">
              <a:solidFill>
                <a:srgbClr val="0070C0"/>
              </a:solidFill>
            </a:endParaRPr>
          </a:p>
        </p:txBody>
      </p:sp>
      <p:sp>
        <p:nvSpPr>
          <p:cNvPr id="3" name="Content Placeholder 2">
            <a:extLst>
              <a:ext uri="{FF2B5EF4-FFF2-40B4-BE49-F238E27FC236}">
                <a16:creationId xmlns:a16="http://schemas.microsoft.com/office/drawing/2014/main" id="{3B50D4AF-EC90-468D-8666-6F753BAE82BE}"/>
              </a:ext>
            </a:extLst>
          </p:cNvPr>
          <p:cNvSpPr>
            <a:spLocks noGrp="1"/>
          </p:cNvSpPr>
          <p:nvPr>
            <p:ph idx="1"/>
          </p:nvPr>
        </p:nvSpPr>
        <p:spPr>
          <a:xfrm>
            <a:off x="581192" y="1510749"/>
            <a:ext cx="11029615" cy="3975651"/>
          </a:xfrm>
        </p:spPr>
        <p:txBody>
          <a:bodyPr>
            <a:noAutofit/>
          </a:bodyPr>
          <a:lstStyle/>
          <a:p>
            <a:pPr marL="0" indent="0" algn="ctr" fontAlgn="auto">
              <a:spcAft>
                <a:spcPts val="0"/>
              </a:spcAft>
              <a:buClr>
                <a:schemeClr val="accent3"/>
              </a:buClr>
              <a:buNone/>
              <a:defRPr/>
            </a:pPr>
            <a:r>
              <a:rPr lang="el-GR" sz="3200" dirty="0">
                <a:solidFill>
                  <a:schemeClr val="tx1"/>
                </a:solidFill>
              </a:rPr>
              <a:t>Για τη διεξαγωγή των εκλογών για την ανάδειξη των μελών της Βουλής των Αντιπροσώπων εφαρμόζονται οι διατάξεις των</a:t>
            </a:r>
          </a:p>
          <a:p>
            <a:pPr marL="0" indent="0" algn="ctr" fontAlgn="auto">
              <a:spcAft>
                <a:spcPts val="0"/>
              </a:spcAft>
              <a:buClr>
                <a:schemeClr val="accent3"/>
              </a:buClr>
              <a:buNone/>
              <a:defRPr/>
            </a:pPr>
            <a:r>
              <a:rPr lang="el-GR" sz="3200" dirty="0">
                <a:solidFill>
                  <a:schemeClr val="tx1"/>
                </a:solidFill>
                <a:effectLst>
                  <a:outerShdw blurRad="38100" dist="38100" dir="2700000" algn="tl">
                    <a:srgbClr val="000000">
                      <a:alpha val="43137"/>
                    </a:srgbClr>
                  </a:outerShdw>
                </a:effectLst>
              </a:rPr>
              <a:t>περί</a:t>
            </a:r>
            <a:endParaRPr lang="en-US" sz="3200" dirty="0">
              <a:solidFill>
                <a:schemeClr val="tx1"/>
              </a:solidFill>
              <a:effectLst>
                <a:outerShdw blurRad="38100" dist="38100" dir="2700000" algn="tl">
                  <a:srgbClr val="000000">
                    <a:alpha val="43137"/>
                  </a:srgbClr>
                </a:outerShdw>
              </a:effectLst>
            </a:endParaRPr>
          </a:p>
          <a:p>
            <a:pPr marL="0" indent="0" algn="ctr" fontAlgn="auto">
              <a:spcAft>
                <a:spcPts val="0"/>
              </a:spcAft>
              <a:buClr>
                <a:schemeClr val="accent3"/>
              </a:buClr>
              <a:buNone/>
              <a:defRPr/>
            </a:pPr>
            <a:r>
              <a:rPr lang="el-GR" sz="3200" dirty="0">
                <a:solidFill>
                  <a:schemeClr val="tx1"/>
                </a:solidFill>
                <a:effectLst>
                  <a:outerShdw blurRad="38100" dist="38100" dir="2700000" algn="tl">
                    <a:srgbClr val="000000">
                      <a:alpha val="43137"/>
                    </a:srgbClr>
                  </a:outerShdw>
                </a:effectLst>
              </a:rPr>
              <a:t>Εκλογής Μελών της Βουλής των Αντιπροσώπων Νόμου</a:t>
            </a:r>
          </a:p>
          <a:p>
            <a:pPr marL="0" indent="0" algn="ctr" fontAlgn="auto">
              <a:spcAft>
                <a:spcPts val="0"/>
              </a:spcAft>
              <a:buClr>
                <a:schemeClr val="accent3"/>
              </a:buClr>
              <a:buNone/>
              <a:defRPr/>
            </a:pPr>
            <a:r>
              <a:rPr lang="el-GR" sz="3200" dirty="0">
                <a:solidFill>
                  <a:schemeClr val="tx1"/>
                </a:solidFill>
              </a:rPr>
              <a:t>και</a:t>
            </a:r>
          </a:p>
          <a:p>
            <a:pPr marL="0" indent="0" algn="ctr" fontAlgn="auto">
              <a:spcAft>
                <a:spcPts val="0"/>
              </a:spcAft>
              <a:buClr>
                <a:schemeClr val="accent3"/>
              </a:buClr>
              <a:buNone/>
              <a:defRPr/>
            </a:pPr>
            <a:r>
              <a:rPr lang="el-GR" sz="3200" dirty="0">
                <a:solidFill>
                  <a:schemeClr val="tx1"/>
                </a:solidFill>
                <a:effectLst>
                  <a:outerShdw blurRad="38100" dist="38100" dir="2700000" algn="tl">
                    <a:srgbClr val="000000">
                      <a:alpha val="43137"/>
                    </a:srgbClr>
                  </a:outerShdw>
                </a:effectLst>
              </a:rPr>
              <a:t>Αρχείου Πληθυσμού Νόμου</a:t>
            </a:r>
            <a:endParaRPr lang="el-GR" sz="3200" dirty="0">
              <a:solidFill>
                <a:schemeClr val="tx1"/>
              </a:solidFill>
            </a:endParaRPr>
          </a:p>
        </p:txBody>
      </p:sp>
    </p:spTree>
    <p:extLst>
      <p:ext uri="{BB962C8B-B14F-4D97-AF65-F5344CB8AC3E}">
        <p14:creationId xmlns:p14="http://schemas.microsoft.com/office/powerpoint/2010/main" val="437379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8E9F5DB-FC44-44E4-95D4-3CF2F4ED9822}"/>
              </a:ext>
            </a:extLst>
          </p:cNvPr>
          <p:cNvPicPr>
            <a:picLocks noChangeAspect="1"/>
          </p:cNvPicPr>
          <p:nvPr/>
        </p:nvPicPr>
        <p:blipFill rotWithShape="1">
          <a:blip r:embed="rId2"/>
          <a:srcRect t="22691" b="24503"/>
          <a:stretch/>
        </p:blipFill>
        <p:spPr>
          <a:xfrm>
            <a:off x="10478403" y="5949202"/>
            <a:ext cx="1626824" cy="859051"/>
          </a:xfrm>
          <a:prstGeom prst="rect">
            <a:avLst/>
          </a:prstGeom>
        </p:spPr>
      </p:pic>
      <p:sp>
        <p:nvSpPr>
          <p:cNvPr id="2" name="Title 1">
            <a:extLst>
              <a:ext uri="{FF2B5EF4-FFF2-40B4-BE49-F238E27FC236}">
                <a16:creationId xmlns:a16="http://schemas.microsoft.com/office/drawing/2014/main" id="{0D9BCE53-E8D5-4CBC-AAC9-E769DF0376D2}"/>
              </a:ext>
            </a:extLst>
          </p:cNvPr>
          <p:cNvSpPr>
            <a:spLocks noGrp="1"/>
          </p:cNvSpPr>
          <p:nvPr>
            <p:ph type="title"/>
          </p:nvPr>
        </p:nvSpPr>
        <p:spPr>
          <a:xfrm>
            <a:off x="581192" y="702156"/>
            <a:ext cx="11029616" cy="564582"/>
          </a:xfrm>
        </p:spPr>
        <p:txBody>
          <a:bodyPr>
            <a:normAutofit fontScale="90000"/>
          </a:bodyPr>
          <a:lstStyle/>
          <a:p>
            <a:pPr algn="ctr"/>
            <a:r>
              <a:rPr lang="el-GR" sz="3200" b="1" dirty="0" err="1">
                <a:solidFill>
                  <a:srgbClr val="0070C0"/>
                </a:solidFill>
              </a:rPr>
              <a:t>Μετρα</a:t>
            </a:r>
            <a:r>
              <a:rPr lang="el-GR" sz="3200" b="1" dirty="0">
                <a:solidFill>
                  <a:srgbClr val="0070C0"/>
                </a:solidFill>
              </a:rPr>
              <a:t> </a:t>
            </a:r>
            <a:r>
              <a:rPr lang="el-GR" sz="3200" b="1" dirty="0" err="1">
                <a:solidFill>
                  <a:srgbClr val="0070C0"/>
                </a:solidFill>
              </a:rPr>
              <a:t>εντοσ</a:t>
            </a:r>
            <a:r>
              <a:rPr lang="el-GR" sz="3200" b="1" dirty="0">
                <a:solidFill>
                  <a:srgbClr val="0070C0"/>
                </a:solidFill>
              </a:rPr>
              <a:t> </a:t>
            </a:r>
            <a:r>
              <a:rPr lang="el-GR" sz="3200" b="1" dirty="0" err="1">
                <a:solidFill>
                  <a:srgbClr val="0070C0"/>
                </a:solidFill>
              </a:rPr>
              <a:t>κεντρου</a:t>
            </a:r>
            <a:endParaRPr lang="en-GB" sz="3200" b="1" dirty="0">
              <a:solidFill>
                <a:srgbClr val="0070C0"/>
              </a:solidFill>
            </a:endParaRPr>
          </a:p>
        </p:txBody>
      </p:sp>
      <p:sp>
        <p:nvSpPr>
          <p:cNvPr id="3" name="Content Placeholder 2">
            <a:extLst>
              <a:ext uri="{FF2B5EF4-FFF2-40B4-BE49-F238E27FC236}">
                <a16:creationId xmlns:a16="http://schemas.microsoft.com/office/drawing/2014/main" id="{3B50D4AF-EC90-468D-8666-6F753BAE82BE}"/>
              </a:ext>
            </a:extLst>
          </p:cNvPr>
          <p:cNvSpPr>
            <a:spLocks noGrp="1"/>
          </p:cNvSpPr>
          <p:nvPr>
            <p:ph idx="1"/>
          </p:nvPr>
        </p:nvSpPr>
        <p:spPr>
          <a:xfrm>
            <a:off x="581192" y="1045420"/>
            <a:ext cx="11029615" cy="5305046"/>
          </a:xfrm>
        </p:spPr>
        <p:txBody>
          <a:bodyPr>
            <a:normAutofit/>
          </a:bodyPr>
          <a:lstStyle/>
          <a:p>
            <a:r>
              <a:rPr lang="el-GR" sz="2200" dirty="0"/>
              <a:t>Έξω από το κέντρο τοποθετούνται αυτοκόλλητα </a:t>
            </a:r>
            <a:r>
              <a:rPr lang="el-GR" sz="2200" b="1" dirty="0"/>
              <a:t>σήμανσης δαπέδου</a:t>
            </a:r>
            <a:r>
              <a:rPr lang="el-GR" sz="2200" dirty="0"/>
              <a:t> για διασφάλιση τήρησης των αποστάσεων καθώς και οδηγίες για τήρηση των αποστάσεων και προσωπικής υγιεινής.</a:t>
            </a:r>
          </a:p>
          <a:p>
            <a:r>
              <a:rPr lang="el-GR" sz="2200" dirty="0"/>
              <a:t>Στο εκλογικό κέντρο θα πρέπει να υπάρχει διαρκής και επαρκής εισαγωγή φρέσκου αέρα.</a:t>
            </a:r>
          </a:p>
          <a:p>
            <a:r>
              <a:rPr lang="el-GR" sz="2200" dirty="0"/>
              <a:t>Η </a:t>
            </a:r>
            <a:r>
              <a:rPr lang="el-GR" sz="2200" b="1" dirty="0"/>
              <a:t>χρήση κλιματιστικών</a:t>
            </a:r>
            <a:r>
              <a:rPr lang="el-GR" sz="2200" dirty="0"/>
              <a:t> επιτρέπεται, νοουμένου ότι διασφαλίζεται η συνεχής και επαρκής εισαγωγή φρέσκου αέρα (η χρήση ανεμιστήρων πρέπει να αποφεύγεται).</a:t>
            </a:r>
          </a:p>
          <a:p>
            <a:r>
              <a:rPr lang="el-GR" sz="2200" dirty="0"/>
              <a:t>Η πρόσβαση στο εκλογικό κέντρο πρέπει να διεξάγεται χωρίς συνωστισμό και συγχρωτισμό.</a:t>
            </a:r>
            <a:endParaRPr lang="en-GB" sz="2200" dirty="0"/>
          </a:p>
          <a:p>
            <a:r>
              <a:rPr lang="el-GR" sz="2200" dirty="0"/>
              <a:t>Θα πρέπει να υπάρχει αδιάληπτη διαθεσιμότητα αντισηπτικού στην είσοδο των εκλογικών κέντρων.</a:t>
            </a:r>
            <a:endParaRPr lang="en-GB" sz="2200" dirty="0"/>
          </a:p>
        </p:txBody>
      </p:sp>
    </p:spTree>
    <p:extLst>
      <p:ext uri="{BB962C8B-B14F-4D97-AF65-F5344CB8AC3E}">
        <p14:creationId xmlns:p14="http://schemas.microsoft.com/office/powerpoint/2010/main" val="19244816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93292E-3FC4-4899-B7CC-96CFA72E35AF}"/>
              </a:ext>
            </a:extLst>
          </p:cNvPr>
          <p:cNvPicPr>
            <a:picLocks noChangeAspect="1"/>
          </p:cNvPicPr>
          <p:nvPr/>
        </p:nvPicPr>
        <p:blipFill rotWithShape="1">
          <a:blip r:embed="rId2"/>
          <a:srcRect t="22691" b="24503"/>
          <a:stretch/>
        </p:blipFill>
        <p:spPr>
          <a:xfrm>
            <a:off x="10478403" y="5998949"/>
            <a:ext cx="1626824" cy="859051"/>
          </a:xfrm>
          <a:prstGeom prst="rect">
            <a:avLst/>
          </a:prstGeom>
        </p:spPr>
      </p:pic>
      <p:sp>
        <p:nvSpPr>
          <p:cNvPr id="2" name="Title 1">
            <a:extLst>
              <a:ext uri="{FF2B5EF4-FFF2-40B4-BE49-F238E27FC236}">
                <a16:creationId xmlns:a16="http://schemas.microsoft.com/office/drawing/2014/main" id="{0D9BCE53-E8D5-4CBC-AAC9-E769DF0376D2}"/>
              </a:ext>
            </a:extLst>
          </p:cNvPr>
          <p:cNvSpPr>
            <a:spLocks noGrp="1"/>
          </p:cNvSpPr>
          <p:nvPr>
            <p:ph type="title"/>
          </p:nvPr>
        </p:nvSpPr>
        <p:spPr>
          <a:xfrm>
            <a:off x="581192" y="786046"/>
            <a:ext cx="11029616" cy="564582"/>
          </a:xfrm>
        </p:spPr>
        <p:txBody>
          <a:bodyPr>
            <a:normAutofit fontScale="90000"/>
          </a:bodyPr>
          <a:lstStyle/>
          <a:p>
            <a:pPr algn="ctr"/>
            <a:r>
              <a:rPr lang="el-GR" sz="3200" b="1" dirty="0" err="1">
                <a:solidFill>
                  <a:srgbClr val="0070C0"/>
                </a:solidFill>
              </a:rPr>
              <a:t>Μετρα</a:t>
            </a:r>
            <a:r>
              <a:rPr lang="el-GR" sz="3200" b="1" dirty="0">
                <a:solidFill>
                  <a:srgbClr val="0070C0"/>
                </a:solidFill>
              </a:rPr>
              <a:t> </a:t>
            </a:r>
            <a:r>
              <a:rPr lang="el-GR" sz="3200" b="1" dirty="0" err="1">
                <a:solidFill>
                  <a:srgbClr val="0070C0"/>
                </a:solidFill>
              </a:rPr>
              <a:t>εντοσ</a:t>
            </a:r>
            <a:r>
              <a:rPr lang="el-GR" sz="3200" b="1" dirty="0">
                <a:solidFill>
                  <a:srgbClr val="0070C0"/>
                </a:solidFill>
              </a:rPr>
              <a:t> </a:t>
            </a:r>
            <a:r>
              <a:rPr lang="el-GR" sz="3200" b="1" dirty="0" err="1">
                <a:solidFill>
                  <a:srgbClr val="0070C0"/>
                </a:solidFill>
              </a:rPr>
              <a:t>κεντρου</a:t>
            </a:r>
            <a:endParaRPr lang="en-GB" sz="3200" b="1" dirty="0">
              <a:solidFill>
                <a:srgbClr val="0070C0"/>
              </a:solidFill>
            </a:endParaRPr>
          </a:p>
        </p:txBody>
      </p:sp>
      <p:sp>
        <p:nvSpPr>
          <p:cNvPr id="3" name="Content Placeholder 2">
            <a:extLst>
              <a:ext uri="{FF2B5EF4-FFF2-40B4-BE49-F238E27FC236}">
                <a16:creationId xmlns:a16="http://schemas.microsoft.com/office/drawing/2014/main" id="{3B50D4AF-EC90-468D-8666-6F753BAE82BE}"/>
              </a:ext>
            </a:extLst>
          </p:cNvPr>
          <p:cNvSpPr>
            <a:spLocks noGrp="1"/>
          </p:cNvSpPr>
          <p:nvPr>
            <p:ph idx="1"/>
          </p:nvPr>
        </p:nvSpPr>
        <p:spPr>
          <a:xfrm>
            <a:off x="581192" y="1266738"/>
            <a:ext cx="11029615" cy="4889107"/>
          </a:xfrm>
        </p:spPr>
        <p:txBody>
          <a:bodyPr>
            <a:normAutofit/>
          </a:bodyPr>
          <a:lstStyle/>
          <a:p>
            <a:r>
              <a:rPr lang="el-GR" sz="2200" dirty="0"/>
              <a:t>Μπροστά από τον/την υπάλληλο που χειρίζεται τον εκλογικό κατάλογο, τοποθετείται διαφανές ακρυλικό </a:t>
            </a:r>
            <a:r>
              <a:rPr lang="en-GB" sz="2200" dirty="0"/>
              <a:t>(plexiglass). </a:t>
            </a:r>
            <a:endParaRPr lang="el-GR" sz="2200" dirty="0"/>
          </a:p>
          <a:p>
            <a:r>
              <a:rPr lang="el-GR" sz="2200" dirty="0"/>
              <a:t>Στην περίπτωση θρανίων/τραπεζιών περιορισμένου βάθους που μετά την τοποθέτηση του διαχωριστικού δεν παραμένει ελεύθερος χώρος που μπορεί να αξιοποιηθεί για την υπογραφή στον εκλογικό κατάλογο από τον</a:t>
            </a:r>
            <a:r>
              <a:rPr lang="en-GB" sz="2200" dirty="0"/>
              <a:t>/</a:t>
            </a:r>
            <a:r>
              <a:rPr lang="el-GR" sz="2200" dirty="0"/>
              <a:t>την ψηφοφόρο, θα πρέπει να τοποθετείται δεύτερο θρανίο/τραπέζι μπροστά από το διαχωριστικό. </a:t>
            </a:r>
          </a:p>
          <a:p>
            <a:r>
              <a:rPr lang="el-GR" sz="2200" dirty="0"/>
              <a:t>Σε καμμιά περίπτωση ο/η εκλογέας δεν πρέπει να προσεγγίζει τον/την βοηθό υπάλληλο από το πλάι, καθώς έτσι δεν τηρείται η ελάχιστη απόσταση ασφαλείας. </a:t>
            </a:r>
          </a:p>
          <a:p>
            <a:r>
              <a:rPr lang="el-GR" sz="2200" dirty="0"/>
              <a:t>Διαφανές ακρυλικό </a:t>
            </a:r>
            <a:r>
              <a:rPr lang="en-GB" sz="2200" dirty="0"/>
              <a:t>(plexiglass)</a:t>
            </a:r>
            <a:r>
              <a:rPr lang="el-GR" sz="2200" dirty="0"/>
              <a:t> τοποθετείται μπροστά και από τον/την υπάλληλο που δίνει τα ψηφοδέλτια στους εκλογείς.</a:t>
            </a:r>
            <a:endParaRPr lang="en-GB" sz="2200" dirty="0"/>
          </a:p>
        </p:txBody>
      </p:sp>
    </p:spTree>
    <p:extLst>
      <p:ext uri="{BB962C8B-B14F-4D97-AF65-F5344CB8AC3E}">
        <p14:creationId xmlns:p14="http://schemas.microsoft.com/office/powerpoint/2010/main" val="2795531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E1FECD8-9E97-4F2D-AF97-328772AFC637}"/>
              </a:ext>
            </a:extLst>
          </p:cNvPr>
          <p:cNvPicPr>
            <a:picLocks noChangeAspect="1"/>
          </p:cNvPicPr>
          <p:nvPr/>
        </p:nvPicPr>
        <p:blipFill rotWithShape="1">
          <a:blip r:embed="rId2"/>
          <a:srcRect t="22691" b="24503"/>
          <a:stretch/>
        </p:blipFill>
        <p:spPr>
          <a:xfrm>
            <a:off x="10478403" y="5949202"/>
            <a:ext cx="1626824" cy="859051"/>
          </a:xfrm>
          <a:prstGeom prst="rect">
            <a:avLst/>
          </a:prstGeom>
        </p:spPr>
      </p:pic>
      <p:sp>
        <p:nvSpPr>
          <p:cNvPr id="2" name="Title 1">
            <a:extLst>
              <a:ext uri="{FF2B5EF4-FFF2-40B4-BE49-F238E27FC236}">
                <a16:creationId xmlns:a16="http://schemas.microsoft.com/office/drawing/2014/main" id="{0D9BCE53-E8D5-4CBC-AAC9-E769DF0376D2}"/>
              </a:ext>
            </a:extLst>
          </p:cNvPr>
          <p:cNvSpPr>
            <a:spLocks noGrp="1"/>
          </p:cNvSpPr>
          <p:nvPr>
            <p:ph type="title"/>
          </p:nvPr>
        </p:nvSpPr>
        <p:spPr>
          <a:xfrm>
            <a:off x="581192" y="718896"/>
            <a:ext cx="11029616" cy="564582"/>
          </a:xfrm>
        </p:spPr>
        <p:txBody>
          <a:bodyPr>
            <a:normAutofit fontScale="90000"/>
          </a:bodyPr>
          <a:lstStyle/>
          <a:p>
            <a:pPr algn="ctr"/>
            <a:r>
              <a:rPr lang="el-GR" sz="3200" b="1" dirty="0" err="1">
                <a:solidFill>
                  <a:srgbClr val="0070C0"/>
                </a:solidFill>
              </a:rPr>
              <a:t>Μετρα</a:t>
            </a:r>
            <a:r>
              <a:rPr lang="el-GR" sz="3200" b="1" dirty="0">
                <a:solidFill>
                  <a:srgbClr val="0070C0"/>
                </a:solidFill>
              </a:rPr>
              <a:t> </a:t>
            </a:r>
            <a:r>
              <a:rPr lang="el-GR" sz="3200" b="1" dirty="0" err="1">
                <a:solidFill>
                  <a:srgbClr val="0070C0"/>
                </a:solidFill>
              </a:rPr>
              <a:t>εντοσ</a:t>
            </a:r>
            <a:r>
              <a:rPr lang="el-GR" sz="3200" b="1" dirty="0">
                <a:solidFill>
                  <a:srgbClr val="0070C0"/>
                </a:solidFill>
              </a:rPr>
              <a:t> του </a:t>
            </a:r>
            <a:r>
              <a:rPr lang="el-GR" sz="3200" b="1" dirty="0" err="1">
                <a:solidFill>
                  <a:srgbClr val="0070C0"/>
                </a:solidFill>
              </a:rPr>
              <a:t>κεντρου</a:t>
            </a:r>
            <a:endParaRPr lang="en-GB" sz="3200" b="1" dirty="0">
              <a:solidFill>
                <a:srgbClr val="0070C0"/>
              </a:solidFill>
            </a:endParaRPr>
          </a:p>
        </p:txBody>
      </p:sp>
      <p:sp>
        <p:nvSpPr>
          <p:cNvPr id="3" name="Content Placeholder 2">
            <a:extLst>
              <a:ext uri="{FF2B5EF4-FFF2-40B4-BE49-F238E27FC236}">
                <a16:creationId xmlns:a16="http://schemas.microsoft.com/office/drawing/2014/main" id="{3B50D4AF-EC90-468D-8666-6F753BAE82BE}"/>
              </a:ext>
            </a:extLst>
          </p:cNvPr>
          <p:cNvSpPr>
            <a:spLocks noGrp="1"/>
          </p:cNvSpPr>
          <p:nvPr>
            <p:ph idx="1"/>
          </p:nvPr>
        </p:nvSpPr>
        <p:spPr>
          <a:xfrm>
            <a:off x="581192" y="1283479"/>
            <a:ext cx="11029615" cy="5001911"/>
          </a:xfrm>
        </p:spPr>
        <p:txBody>
          <a:bodyPr>
            <a:normAutofit fontScale="92500" lnSpcReduction="20000"/>
          </a:bodyPr>
          <a:lstStyle/>
          <a:p>
            <a:r>
              <a:rPr lang="el-GR" sz="2400" dirty="0"/>
              <a:t>Θα πρέπει  να γίνει προσπάθεια, έτσι ώστε στο εσωτερικό του  κέντρου να παραμένει ο ελάχιστος δυνατός αριθμός ατόμων </a:t>
            </a:r>
            <a:r>
              <a:rPr lang="el-GR" sz="2000" dirty="0"/>
              <a:t>(ιδανικά 2 με μέγιστο αριθμό 3 ψηφοφόροι, με ελάχιστη απόσταση 2 μέτρων μεταξύ τους, εκτός και αν προέρχονται από την ίδια οικογένεια). </a:t>
            </a:r>
          </a:p>
          <a:p>
            <a:r>
              <a:rPr lang="el-GR" sz="2400" dirty="0"/>
              <a:t>Η αναμονή ψηφοφόρων θα πρέπει να γίνεται στον εξωτερικό χώρο, τηρώντας 2 μέτρα απόσταση μεταξύ τους.</a:t>
            </a:r>
          </a:p>
          <a:p>
            <a:r>
              <a:rPr lang="el-GR" sz="2400" dirty="0"/>
              <a:t>Η συνομιλία μεταξύ προσωπικού και ψηφοφόρων, μεταξύ του προσωπικού, καθώς και μεταξύ των εκπροσώπων των υποψηφίων, θα πρέπει να περιορίζεται στα απολύτως απαραίτητα.</a:t>
            </a:r>
          </a:p>
          <a:p>
            <a:r>
              <a:rPr lang="el-GR" sz="2400" dirty="0"/>
              <a:t>Κοντινή επαφή με τους ψηφοφόρους θα πρέπει να έχουν μόνο το άτομο που χειρίζεται τον εκλογικό κατάλογο και το άτομο που δίνει το ψηφοδέλτιο και βρίσκονται πίσω από τα προστατευτικά</a:t>
            </a:r>
            <a:r>
              <a:rPr lang="en-GB" sz="2400" dirty="0"/>
              <a:t> plexiglass.</a:t>
            </a:r>
            <a:r>
              <a:rPr lang="el-GR" sz="2400" dirty="0"/>
              <a:t> </a:t>
            </a:r>
          </a:p>
          <a:p>
            <a:r>
              <a:rPr lang="el-GR" sz="2400" dirty="0"/>
              <a:t>Τα υπόλοιπα άτομα (περιλαμβανομένων και των παρατηρητών που ενεργούν εκ μέρους των υποψηφίων) θα πρέπει να έχουν απόσταση τουλάχιστο 2 μέτρα, τόσο από τους ψηφοφόρους, όσο και μεταξύ τους.</a:t>
            </a:r>
            <a:endParaRPr lang="en-GB" sz="2400" dirty="0"/>
          </a:p>
        </p:txBody>
      </p:sp>
    </p:spTree>
    <p:extLst>
      <p:ext uri="{BB962C8B-B14F-4D97-AF65-F5344CB8AC3E}">
        <p14:creationId xmlns:p14="http://schemas.microsoft.com/office/powerpoint/2010/main" val="15565152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C5F777-8129-483C-B937-7256C0415621}"/>
              </a:ext>
            </a:extLst>
          </p:cNvPr>
          <p:cNvPicPr>
            <a:picLocks noChangeAspect="1"/>
          </p:cNvPicPr>
          <p:nvPr/>
        </p:nvPicPr>
        <p:blipFill rotWithShape="1">
          <a:blip r:embed="rId2"/>
          <a:srcRect t="22691" b="24503"/>
          <a:stretch/>
        </p:blipFill>
        <p:spPr>
          <a:xfrm>
            <a:off x="10478403" y="5949202"/>
            <a:ext cx="1626824" cy="859051"/>
          </a:xfrm>
          <a:prstGeom prst="rect">
            <a:avLst/>
          </a:prstGeom>
        </p:spPr>
      </p:pic>
      <p:pic>
        <p:nvPicPr>
          <p:cNvPr id="4" name="Picture 3">
            <a:extLst>
              <a:ext uri="{FF2B5EF4-FFF2-40B4-BE49-F238E27FC236}">
                <a16:creationId xmlns:a16="http://schemas.microsoft.com/office/drawing/2014/main" id="{F06942D5-C514-47B2-8888-79A13D1EA066}"/>
              </a:ext>
            </a:extLst>
          </p:cNvPr>
          <p:cNvPicPr>
            <a:picLocks noChangeAspect="1"/>
          </p:cNvPicPr>
          <p:nvPr/>
        </p:nvPicPr>
        <p:blipFill>
          <a:blip r:embed="rId3"/>
          <a:stretch>
            <a:fillRect/>
          </a:stretch>
        </p:blipFill>
        <p:spPr>
          <a:xfrm>
            <a:off x="581192" y="612396"/>
            <a:ext cx="11029617" cy="6062479"/>
          </a:xfrm>
          <a:prstGeom prst="rect">
            <a:avLst/>
          </a:prstGeom>
        </p:spPr>
      </p:pic>
      <p:sp>
        <p:nvSpPr>
          <p:cNvPr id="3" name="Title 1">
            <a:extLst>
              <a:ext uri="{FF2B5EF4-FFF2-40B4-BE49-F238E27FC236}">
                <a16:creationId xmlns:a16="http://schemas.microsoft.com/office/drawing/2014/main" id="{A8B4B3E6-36EC-41C8-97E6-12FE8EEE2FEA}"/>
              </a:ext>
            </a:extLst>
          </p:cNvPr>
          <p:cNvSpPr>
            <a:spLocks noGrp="1"/>
          </p:cNvSpPr>
          <p:nvPr>
            <p:ph type="title"/>
          </p:nvPr>
        </p:nvSpPr>
        <p:spPr>
          <a:xfrm>
            <a:off x="765750" y="694852"/>
            <a:ext cx="11029616" cy="282291"/>
          </a:xfrm>
        </p:spPr>
        <p:txBody>
          <a:bodyPr>
            <a:noAutofit/>
          </a:bodyPr>
          <a:lstStyle/>
          <a:p>
            <a:pPr algn="ctr"/>
            <a:r>
              <a:rPr lang="el-GR" sz="2400" b="1" dirty="0" err="1">
                <a:solidFill>
                  <a:srgbClr val="0070C0"/>
                </a:solidFill>
              </a:rPr>
              <a:t>Προτυπο</a:t>
            </a:r>
            <a:r>
              <a:rPr lang="el-GR" sz="2400" b="1" dirty="0">
                <a:solidFill>
                  <a:srgbClr val="0070C0"/>
                </a:solidFill>
              </a:rPr>
              <a:t> </a:t>
            </a:r>
            <a:r>
              <a:rPr lang="el-GR" sz="2400" b="1" dirty="0" err="1">
                <a:solidFill>
                  <a:srgbClr val="0070C0"/>
                </a:solidFill>
              </a:rPr>
              <a:t>εκλογικο</a:t>
            </a:r>
            <a:r>
              <a:rPr lang="el-GR" sz="2400" b="1" dirty="0">
                <a:solidFill>
                  <a:srgbClr val="0070C0"/>
                </a:solidFill>
              </a:rPr>
              <a:t> </a:t>
            </a:r>
            <a:r>
              <a:rPr lang="el-GR" sz="2400" b="1" dirty="0" err="1">
                <a:solidFill>
                  <a:srgbClr val="0070C0"/>
                </a:solidFill>
              </a:rPr>
              <a:t>κεντρο</a:t>
            </a:r>
            <a:endParaRPr lang="en-GB" sz="2400" b="1" dirty="0">
              <a:solidFill>
                <a:srgbClr val="0070C0"/>
              </a:solidFill>
            </a:endParaRPr>
          </a:p>
        </p:txBody>
      </p:sp>
    </p:spTree>
    <p:extLst>
      <p:ext uri="{BB962C8B-B14F-4D97-AF65-F5344CB8AC3E}">
        <p14:creationId xmlns:p14="http://schemas.microsoft.com/office/powerpoint/2010/main" val="36279808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D56352-2E45-4B61-ABEE-D0D8D361A7BF}"/>
              </a:ext>
            </a:extLst>
          </p:cNvPr>
          <p:cNvPicPr>
            <a:picLocks noChangeAspect="1"/>
          </p:cNvPicPr>
          <p:nvPr/>
        </p:nvPicPr>
        <p:blipFill rotWithShape="1">
          <a:blip r:embed="rId2"/>
          <a:srcRect t="22691" b="24503"/>
          <a:stretch/>
        </p:blipFill>
        <p:spPr>
          <a:xfrm>
            <a:off x="10478403" y="5949202"/>
            <a:ext cx="1626824" cy="859051"/>
          </a:xfrm>
          <a:prstGeom prst="rect">
            <a:avLst/>
          </a:prstGeom>
        </p:spPr>
      </p:pic>
      <p:sp>
        <p:nvSpPr>
          <p:cNvPr id="2" name="Title 1">
            <a:extLst>
              <a:ext uri="{FF2B5EF4-FFF2-40B4-BE49-F238E27FC236}">
                <a16:creationId xmlns:a16="http://schemas.microsoft.com/office/drawing/2014/main" id="{9CE69A33-042F-4144-9B43-9C4744793755}"/>
              </a:ext>
            </a:extLst>
          </p:cNvPr>
          <p:cNvSpPr>
            <a:spLocks noGrp="1"/>
          </p:cNvSpPr>
          <p:nvPr>
            <p:ph type="title"/>
          </p:nvPr>
        </p:nvSpPr>
        <p:spPr>
          <a:xfrm>
            <a:off x="562356" y="605930"/>
            <a:ext cx="11029616" cy="581360"/>
          </a:xfrm>
        </p:spPr>
        <p:txBody>
          <a:bodyPr>
            <a:normAutofit/>
          </a:bodyPr>
          <a:lstStyle/>
          <a:p>
            <a:pPr algn="ctr"/>
            <a:r>
              <a:rPr lang="el-GR" sz="3200" b="1" dirty="0">
                <a:solidFill>
                  <a:srgbClr val="0070C0"/>
                </a:solidFill>
              </a:rPr>
              <a:t>ΔΙΑΔΙΚΑΣΙΑ ΨΗΦΟΦΟΡΙΑΣ</a:t>
            </a:r>
            <a:endParaRPr lang="en-GB" sz="3200" b="1" dirty="0">
              <a:solidFill>
                <a:srgbClr val="0070C0"/>
              </a:solidFill>
            </a:endParaRPr>
          </a:p>
        </p:txBody>
      </p:sp>
      <p:sp>
        <p:nvSpPr>
          <p:cNvPr id="3" name="Content Placeholder 2">
            <a:extLst>
              <a:ext uri="{FF2B5EF4-FFF2-40B4-BE49-F238E27FC236}">
                <a16:creationId xmlns:a16="http://schemas.microsoft.com/office/drawing/2014/main" id="{70830031-7149-40DD-86BB-D740EC4C8D18}"/>
              </a:ext>
            </a:extLst>
          </p:cNvPr>
          <p:cNvSpPr>
            <a:spLocks noGrp="1"/>
          </p:cNvSpPr>
          <p:nvPr>
            <p:ph idx="1"/>
          </p:nvPr>
        </p:nvSpPr>
        <p:spPr>
          <a:xfrm>
            <a:off x="287676" y="1283515"/>
            <a:ext cx="11578976" cy="5137833"/>
          </a:xfrm>
        </p:spPr>
        <p:txBody>
          <a:bodyPr>
            <a:normAutofit fontScale="85000" lnSpcReduction="20000"/>
          </a:bodyPr>
          <a:lstStyle/>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Κανένας/καμία ψηφοφόρους δεν γίνεται δεκτός/ή στο εκλογικό κέντρο εάν δεν φέρει προστατευτική μάσκα.</a:t>
            </a: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Ο/η ψηφοφόρος πριν εισέλθει στο εκλογικό κέντρο απολυμαίνει τα χέρια του/της με αντισηπτικό .</a:t>
            </a: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Στην περίπτωση που απαιτηθεί η αφαίρεσή της μάσκας για ταυτοποίηση του/της ψηφοφόρου, αυτή γίνεται σε υπαίθριο χώρο εκτός της αίθουσας </a:t>
            </a:r>
            <a:r>
              <a:rPr lang="el-GR" sz="1500" dirty="0">
                <a:effectLst/>
                <a:latin typeface="Calibri" panose="020F0502020204030204" pitchFamily="34" charset="0"/>
                <a:ea typeface="Calibri" panose="020F0502020204030204" pitchFamily="34" charset="0"/>
                <a:cs typeface="Times New Roman" panose="02020603050405020304" pitchFamily="18" charset="0"/>
              </a:rPr>
              <a:t>(ο αστυνομικός ζητεί από τον ψηφοφόρο να αφαιρέσει την μάσκα και  παίρνει την ταυτότητά του. Διενεργεί την ταυτοποίηση και ζητεί από τον ψηφοφόρο να τοποθετήσει εκ νέου την μάσκα. Στη συνέχεια ο αστυνομικός οδηγεί τον ψηφοφόρο εντός της αίθουσας και αφήνει την ταυτότητά του στο γραφείο όπου υπάρχει ο εκλογικός κατάλογος)</a:t>
            </a: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Με την είσοδο του ψηφοφόρου στον Κέντρο, αυτός προχωρεί στο άτομο (1) που χειρίζεται τον εκλογικό κατάλογο. Το άτομο (2) που κάθεται δίπλα του δίνει στυλό για να υπογράψει τον κατάλογο και του ζητεί με το ίδιο στυλό να ψηφίσει.</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Αφού ο ψηφοφόρος υπογράψει τον κατάλογο, του δίνεται από το άτομο (2) το ψηφοδέλτιο.</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Ο ψηφοφόρος υπογράφει τον κατάλογο και κρατώντας το ίδιο στυλό προχωρεί στο θάλαμο ψηφοφορίας.</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Συστήνεται όπως τα άτομα 1 και 2 απολυμαίνουν τα χέρια τους.</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Ο ψηφοφόρος, αφού σημειώσει την επιλογή του, εξέρχεται από το θάλαμο ψηφοφορίας, τοποθετεί το ψηφοδέλτιο στην κάλπη και το στυλό στο κιτίο Β</a:t>
            </a:r>
            <a:r>
              <a:rPr lang="el-GR"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r>
              <a:rPr lang="el-GR"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Ο ψηφοφόρος εξέρχεται του εκλογικού κέντρου, αφού απολυμάνει τα χέρια του αν το επιθυμεί.</a:t>
            </a: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Στον θάλαμο ψηφοφορίας που χρησιμοποίησε ο/η εκλογέας, τοποθετείται νέα κόλλα χαρτί Α3.</a:t>
            </a:r>
          </a:p>
          <a:p>
            <a:pPr marL="0" indent="0">
              <a:lnSpc>
                <a:spcPct val="107000"/>
              </a:lnSpc>
              <a:spcAft>
                <a:spcPts val="800"/>
              </a:spcAft>
              <a:buNone/>
            </a:pPr>
            <a:r>
              <a:rPr lang="el-GR" sz="16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Όταν δεν υπάρχουν διαθέσιμα στυλό στο κιτίο Α,</a:t>
            </a:r>
            <a:r>
              <a:rPr lang="en-GB" sz="16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l-GR" sz="16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τα στυλό στο κιτίο Β </a:t>
            </a:r>
            <a:r>
              <a:rPr lang="el-GR" sz="1600"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απολυμαίνονται</a:t>
            </a:r>
            <a:r>
              <a:rPr lang="el-GR" sz="16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με αλκοολούχο σπρέι και τοποθετούνται πίσω στο κιτίο Α για να είναι έτοιμα προς επαναχρησιμοποίηση</a:t>
            </a:r>
            <a:endParaRPr lang="en-GB" sz="16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41728545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D56352-2E45-4B61-ABEE-D0D8D361A7BF}"/>
              </a:ext>
            </a:extLst>
          </p:cNvPr>
          <p:cNvPicPr>
            <a:picLocks noChangeAspect="1"/>
          </p:cNvPicPr>
          <p:nvPr/>
        </p:nvPicPr>
        <p:blipFill rotWithShape="1">
          <a:blip r:embed="rId2"/>
          <a:srcRect t="22691" b="24503"/>
          <a:stretch/>
        </p:blipFill>
        <p:spPr>
          <a:xfrm>
            <a:off x="10478403" y="5949202"/>
            <a:ext cx="1626824" cy="859051"/>
          </a:xfrm>
          <a:prstGeom prst="rect">
            <a:avLst/>
          </a:prstGeom>
        </p:spPr>
      </p:pic>
      <p:sp>
        <p:nvSpPr>
          <p:cNvPr id="2" name="Title 1">
            <a:extLst>
              <a:ext uri="{FF2B5EF4-FFF2-40B4-BE49-F238E27FC236}">
                <a16:creationId xmlns:a16="http://schemas.microsoft.com/office/drawing/2014/main" id="{9CE69A33-042F-4144-9B43-9C4744793755}"/>
              </a:ext>
            </a:extLst>
          </p:cNvPr>
          <p:cNvSpPr>
            <a:spLocks noGrp="1"/>
          </p:cNvSpPr>
          <p:nvPr>
            <p:ph type="title"/>
          </p:nvPr>
        </p:nvSpPr>
        <p:spPr>
          <a:xfrm>
            <a:off x="562356" y="605930"/>
            <a:ext cx="11029616" cy="581360"/>
          </a:xfrm>
        </p:spPr>
        <p:txBody>
          <a:bodyPr>
            <a:normAutofit/>
          </a:bodyPr>
          <a:lstStyle/>
          <a:p>
            <a:pPr algn="ctr"/>
            <a:r>
              <a:rPr lang="el-GR" sz="3200" b="1" dirty="0">
                <a:solidFill>
                  <a:srgbClr val="0070C0"/>
                </a:solidFill>
              </a:rPr>
              <a:t>ΔΙΑΔΙΚΑΣΙΑ ΨΗΦΟΦΟΡΙΑΣ</a:t>
            </a:r>
            <a:endParaRPr lang="en-GB" sz="3200" b="1" dirty="0">
              <a:solidFill>
                <a:srgbClr val="0070C0"/>
              </a:solidFill>
            </a:endParaRPr>
          </a:p>
        </p:txBody>
      </p:sp>
      <p:sp>
        <p:nvSpPr>
          <p:cNvPr id="3" name="Content Placeholder 2">
            <a:extLst>
              <a:ext uri="{FF2B5EF4-FFF2-40B4-BE49-F238E27FC236}">
                <a16:creationId xmlns:a16="http://schemas.microsoft.com/office/drawing/2014/main" id="{70830031-7149-40DD-86BB-D740EC4C8D18}"/>
              </a:ext>
            </a:extLst>
          </p:cNvPr>
          <p:cNvSpPr>
            <a:spLocks noGrp="1"/>
          </p:cNvSpPr>
          <p:nvPr>
            <p:ph idx="1"/>
          </p:nvPr>
        </p:nvSpPr>
        <p:spPr>
          <a:xfrm>
            <a:off x="287676" y="1283515"/>
            <a:ext cx="11578976" cy="5137833"/>
          </a:xfrm>
        </p:spPr>
        <p:txBody>
          <a:bodyPr>
            <a:normAutofit/>
          </a:bodyPr>
          <a:lstStyle/>
          <a:p>
            <a:pPr marL="0" indent="0">
              <a:buClr>
                <a:schemeClr val="accent3"/>
              </a:buClr>
              <a:buNone/>
              <a:defRPr/>
            </a:pPr>
            <a:r>
              <a:rPr lang="el-GR" sz="2400" dirty="0">
                <a:latin typeface="+mj-lt"/>
              </a:rPr>
              <a:t>Κατά τη διάρκεια της ψηφοφορίας, με ευθύνη και οδηγίες του </a:t>
            </a:r>
            <a:r>
              <a:rPr lang="el-GR" sz="2400" dirty="0" err="1">
                <a:latin typeface="+mj-lt"/>
              </a:rPr>
              <a:t>Προεδρεύοντα</a:t>
            </a:r>
            <a:r>
              <a:rPr lang="el-GR" sz="2400" dirty="0">
                <a:latin typeface="+mj-lt"/>
              </a:rPr>
              <a:t> -</a:t>
            </a:r>
          </a:p>
          <a:p>
            <a:pPr marL="274320" indent="-274320">
              <a:buClr>
                <a:schemeClr val="accent3"/>
              </a:buClr>
              <a:buFont typeface="Arial" pitchFamily="34" charset="0"/>
              <a:buChar char="•"/>
              <a:defRPr/>
            </a:pPr>
            <a:r>
              <a:rPr lang="el-GR" sz="2400" dirty="0">
                <a:latin typeface="+mj-lt"/>
              </a:rPr>
              <a:t>ελέγχεται κατά πόσο τηρείται το πρωτόκολλο και</a:t>
            </a:r>
          </a:p>
          <a:p>
            <a:pPr marL="274320" indent="-274320">
              <a:buClr>
                <a:schemeClr val="accent3"/>
              </a:buClr>
              <a:buFont typeface="Arial" pitchFamily="34" charset="0"/>
              <a:buChar char="•"/>
              <a:defRPr/>
            </a:pPr>
            <a:r>
              <a:rPr lang="el-GR" sz="2400" dirty="0">
                <a:latin typeface="+mj-lt"/>
              </a:rPr>
              <a:t>διεξάγεται περιοδική καταμέτρηση των ψηφοδελτίων για επαλήθευση του αριθμού </a:t>
            </a:r>
            <a:r>
              <a:rPr lang="el-GR" sz="2400" dirty="0" err="1">
                <a:latin typeface="+mj-lt"/>
              </a:rPr>
              <a:t>ψηφισάντων</a:t>
            </a:r>
            <a:endParaRPr lang="el-GR" sz="2400" dirty="0">
              <a:latin typeface="+mj-lt"/>
            </a:endParaRPr>
          </a:p>
          <a:p>
            <a:pPr marL="0" indent="0">
              <a:buClr>
                <a:schemeClr val="accent3"/>
              </a:buClr>
              <a:buNone/>
              <a:defRPr/>
            </a:pPr>
            <a:endParaRPr lang="el-GR" sz="2400" dirty="0">
              <a:latin typeface="+mj-lt"/>
            </a:endParaRPr>
          </a:p>
          <a:p>
            <a:pPr marL="0" indent="0" algn="ctr">
              <a:buClr>
                <a:schemeClr val="accent3"/>
              </a:buClr>
              <a:buNone/>
              <a:defRPr/>
            </a:pPr>
            <a:r>
              <a:rPr lang="el-GR" sz="2400" dirty="0">
                <a:latin typeface="+mj-lt"/>
              </a:rPr>
              <a:t>Η κάλπη δεν μεταφέρεται για κανένα λόγο (ούτε για την υποβοήθηση/ διευκόλυνση αναπήρων ή ηλικιωμένων), παρά μόνο μετά το πέρας της διαδικασίας καταμέτρησης των ψήφων για παράδοση στον Έφορο Εκλογής</a:t>
            </a:r>
          </a:p>
          <a:p>
            <a:endParaRPr lang="en-GB" sz="2400" dirty="0"/>
          </a:p>
        </p:txBody>
      </p:sp>
      <p:pic>
        <p:nvPicPr>
          <p:cNvPr id="6" name="Picture 5" descr="C:\Documents and Settings\user\Local Settings\Temporary Internet Files\Content.IE5\7NR3QBD6\MCj04347500000[1].png">
            <a:extLst>
              <a:ext uri="{FF2B5EF4-FFF2-40B4-BE49-F238E27FC236}">
                <a16:creationId xmlns:a16="http://schemas.microsoft.com/office/drawing/2014/main" id="{1B157ED5-7125-4F1F-8D48-9B592F99E9C0}"/>
              </a:ext>
            </a:extLst>
          </p:cNvPr>
          <p:cNvPicPr>
            <a:picLocks noChangeAspect="1" noChangeArrowheads="1"/>
          </p:cNvPicPr>
          <p:nvPr/>
        </p:nvPicPr>
        <p:blipFill>
          <a:blip r:embed="rId3"/>
          <a:srcRect/>
          <a:stretch>
            <a:fillRect/>
          </a:stretch>
        </p:blipFill>
        <p:spPr bwMode="auto">
          <a:xfrm>
            <a:off x="5862851" y="3720140"/>
            <a:ext cx="428625" cy="4286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716033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000" tmFilter="0, 0; .2, .5; .8, .5; 1, 0"/>
                                        <p:tgtEl>
                                          <p:spTgt spid="6"/>
                                        </p:tgtEl>
                                      </p:cBhvr>
                                    </p:animEffect>
                                    <p:animScale>
                                      <p:cBhvr>
                                        <p:cTn id="7" dur="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D56352-2E45-4B61-ABEE-D0D8D361A7BF}"/>
              </a:ext>
            </a:extLst>
          </p:cNvPr>
          <p:cNvPicPr>
            <a:picLocks noChangeAspect="1"/>
          </p:cNvPicPr>
          <p:nvPr/>
        </p:nvPicPr>
        <p:blipFill rotWithShape="1">
          <a:blip r:embed="rId2"/>
          <a:srcRect t="22691" b="24503"/>
          <a:stretch/>
        </p:blipFill>
        <p:spPr>
          <a:xfrm>
            <a:off x="10478403" y="5949202"/>
            <a:ext cx="1626824" cy="859051"/>
          </a:xfrm>
          <a:prstGeom prst="rect">
            <a:avLst/>
          </a:prstGeom>
        </p:spPr>
      </p:pic>
      <p:sp>
        <p:nvSpPr>
          <p:cNvPr id="2" name="Title 1">
            <a:extLst>
              <a:ext uri="{FF2B5EF4-FFF2-40B4-BE49-F238E27FC236}">
                <a16:creationId xmlns:a16="http://schemas.microsoft.com/office/drawing/2014/main" id="{9CE69A33-042F-4144-9B43-9C4744793755}"/>
              </a:ext>
            </a:extLst>
          </p:cNvPr>
          <p:cNvSpPr>
            <a:spLocks noGrp="1"/>
          </p:cNvSpPr>
          <p:nvPr>
            <p:ph type="title"/>
          </p:nvPr>
        </p:nvSpPr>
        <p:spPr>
          <a:xfrm>
            <a:off x="562356" y="605930"/>
            <a:ext cx="11029616" cy="581360"/>
          </a:xfrm>
        </p:spPr>
        <p:txBody>
          <a:bodyPr>
            <a:normAutofit/>
          </a:bodyPr>
          <a:lstStyle/>
          <a:p>
            <a:pPr algn="ctr"/>
            <a:r>
              <a:rPr lang="el-GR" sz="3200" b="1" dirty="0" err="1">
                <a:solidFill>
                  <a:srgbClr val="0070C0"/>
                </a:solidFill>
              </a:rPr>
              <a:t>Ασκηση</a:t>
            </a:r>
            <a:r>
              <a:rPr lang="el-GR" sz="3200" b="1" dirty="0">
                <a:solidFill>
                  <a:srgbClr val="0070C0"/>
                </a:solidFill>
              </a:rPr>
              <a:t> </a:t>
            </a:r>
            <a:r>
              <a:rPr lang="el-GR" sz="3200" b="1" dirty="0" err="1">
                <a:solidFill>
                  <a:srgbClr val="0070C0"/>
                </a:solidFill>
              </a:rPr>
              <a:t>δικαΙΩματος</a:t>
            </a:r>
            <a:r>
              <a:rPr lang="el-GR" sz="3200" b="1" dirty="0">
                <a:solidFill>
                  <a:srgbClr val="0070C0"/>
                </a:solidFill>
              </a:rPr>
              <a:t> </a:t>
            </a:r>
            <a:r>
              <a:rPr lang="el-GR" sz="3200" b="1" dirty="0" err="1">
                <a:solidFill>
                  <a:srgbClr val="0070C0"/>
                </a:solidFill>
              </a:rPr>
              <a:t>απο</a:t>
            </a:r>
            <a:r>
              <a:rPr lang="el-GR" sz="3200" b="1" dirty="0">
                <a:solidFill>
                  <a:srgbClr val="0070C0"/>
                </a:solidFill>
              </a:rPr>
              <a:t> </a:t>
            </a:r>
            <a:r>
              <a:rPr lang="el-GR" sz="3200" b="1" dirty="0" err="1">
                <a:solidFill>
                  <a:srgbClr val="0070C0"/>
                </a:solidFill>
              </a:rPr>
              <a:t>τυφλο</a:t>
            </a:r>
            <a:r>
              <a:rPr lang="el-GR" sz="3200" b="1" dirty="0">
                <a:solidFill>
                  <a:srgbClr val="0070C0"/>
                </a:solidFill>
              </a:rPr>
              <a:t>/</a:t>
            </a:r>
            <a:r>
              <a:rPr lang="el-GR" sz="3200" b="1" dirty="0" err="1">
                <a:solidFill>
                  <a:srgbClr val="0070C0"/>
                </a:solidFill>
              </a:rPr>
              <a:t>αναπηρο</a:t>
            </a:r>
            <a:endParaRPr lang="en-GB" sz="3200" b="1" dirty="0">
              <a:solidFill>
                <a:srgbClr val="0070C0"/>
              </a:solidFill>
            </a:endParaRPr>
          </a:p>
        </p:txBody>
      </p:sp>
      <p:sp>
        <p:nvSpPr>
          <p:cNvPr id="3" name="Content Placeholder 2">
            <a:extLst>
              <a:ext uri="{FF2B5EF4-FFF2-40B4-BE49-F238E27FC236}">
                <a16:creationId xmlns:a16="http://schemas.microsoft.com/office/drawing/2014/main" id="{70830031-7149-40DD-86BB-D740EC4C8D18}"/>
              </a:ext>
            </a:extLst>
          </p:cNvPr>
          <p:cNvSpPr>
            <a:spLocks noGrp="1"/>
          </p:cNvSpPr>
          <p:nvPr>
            <p:ph idx="1"/>
          </p:nvPr>
        </p:nvSpPr>
        <p:spPr>
          <a:xfrm>
            <a:off x="287676" y="1283515"/>
            <a:ext cx="11578976" cy="5137833"/>
          </a:xfrm>
        </p:spPr>
        <p:txBody>
          <a:bodyPr>
            <a:normAutofit/>
          </a:bodyPr>
          <a:lstStyle/>
          <a:p>
            <a:pPr marL="274320" indent="-274320" algn="just">
              <a:buClr>
                <a:schemeClr val="accent3"/>
              </a:buClr>
              <a:buNone/>
              <a:defRPr/>
            </a:pPr>
            <a:r>
              <a:rPr lang="el-GR" sz="2400" dirty="0"/>
              <a:t>Τυφλός ή ανάπηρος μπορεί να ψηφίσει, αν το επιθυμεί,</a:t>
            </a:r>
          </a:p>
          <a:p>
            <a:pPr marL="717550" indent="-273050" algn="just">
              <a:buClr>
                <a:schemeClr val="accent3"/>
              </a:buClr>
              <a:buFont typeface="Arial" pitchFamily="34" charset="0"/>
              <a:buChar char="•"/>
              <a:defRPr/>
            </a:pPr>
            <a:r>
              <a:rPr lang="el-GR" sz="2400" dirty="0"/>
              <a:t>μόνος του,</a:t>
            </a:r>
          </a:p>
          <a:p>
            <a:pPr marL="717550" indent="-273050" algn="just">
              <a:buClr>
                <a:schemeClr val="accent3"/>
              </a:buClr>
              <a:buFont typeface="Arial" pitchFamily="34" charset="0"/>
              <a:buChar char="•"/>
              <a:defRPr/>
            </a:pPr>
            <a:r>
              <a:rPr lang="el-GR" sz="2400" dirty="0"/>
              <a:t>με τη βοήθεια του </a:t>
            </a:r>
            <a:r>
              <a:rPr lang="el-GR" sz="2400" dirty="0" err="1"/>
              <a:t>Προεδρεύοντα</a:t>
            </a:r>
            <a:r>
              <a:rPr lang="el-GR" sz="2400" dirty="0"/>
              <a:t>, στην παρουσία βοηθού,</a:t>
            </a:r>
          </a:p>
          <a:p>
            <a:pPr marL="717550" indent="-273050" algn="just">
              <a:buClr>
                <a:schemeClr val="accent3"/>
              </a:buClr>
              <a:buFont typeface="Arial" pitchFamily="34" charset="0"/>
              <a:buChar char="•"/>
              <a:defRPr/>
            </a:pPr>
            <a:r>
              <a:rPr lang="el-GR" sz="2400" dirty="0"/>
              <a:t>με τη βοήθεια προσώπου της απολύτου εμπιστοσύνης του</a:t>
            </a:r>
          </a:p>
          <a:p>
            <a:pPr marL="274320" indent="-274320" algn="just">
              <a:buClr>
                <a:schemeClr val="accent3"/>
              </a:buClr>
              <a:buNone/>
              <a:defRPr/>
            </a:pPr>
            <a:endParaRPr lang="el-GR" sz="1600" dirty="0"/>
          </a:p>
          <a:p>
            <a:pPr>
              <a:buClr>
                <a:schemeClr val="accent3"/>
              </a:buClr>
              <a:buNone/>
              <a:defRPr/>
            </a:pPr>
            <a:r>
              <a:rPr lang="el-GR" sz="2400" dirty="0"/>
              <a:t>		Ο βοηθός δεν πρέπει να είναι το ίδιο πρόσωπο κάθε φορά</a:t>
            </a:r>
            <a:endParaRPr lang="el-GR" sz="900" dirty="0"/>
          </a:p>
          <a:p>
            <a:pPr marL="0" indent="0" algn="just">
              <a:buClr>
                <a:schemeClr val="accent3"/>
              </a:buClr>
              <a:buNone/>
              <a:defRPr/>
            </a:pPr>
            <a:r>
              <a:rPr lang="el-GR" sz="2400" dirty="0"/>
              <a:t>	Ο αγράμματος εκλογέας δεν θεωρείται ανίκανος να ψηφίσει</a:t>
            </a:r>
            <a:endParaRPr lang="el-GR" sz="900" dirty="0"/>
          </a:p>
          <a:p>
            <a:pPr marL="0" indent="0" algn="just">
              <a:buClr>
                <a:schemeClr val="accent3"/>
              </a:buClr>
              <a:buNone/>
              <a:defRPr/>
            </a:pPr>
            <a:r>
              <a:rPr lang="el-GR" sz="2400" dirty="0"/>
              <a:t>	Δεν επιτρέπεται ο </a:t>
            </a:r>
            <a:r>
              <a:rPr lang="el-GR" sz="2400" dirty="0" err="1"/>
              <a:t>Προεδρεύων</a:t>
            </a:r>
            <a:r>
              <a:rPr lang="el-GR" sz="2400" dirty="0"/>
              <a:t> να ψηφίσει εκ μέρους του αγράμματου  ψηφοφόρου</a:t>
            </a:r>
          </a:p>
          <a:p>
            <a:endParaRPr lang="en-GB" sz="2400" dirty="0"/>
          </a:p>
        </p:txBody>
      </p:sp>
      <p:pic>
        <p:nvPicPr>
          <p:cNvPr id="6" name="Picture 5" descr="C:\Documents and Settings\user\Local Settings\Temporary Internet Files\Content.IE5\7NR3QBD6\MCj04347500000[1].png">
            <a:extLst>
              <a:ext uri="{FF2B5EF4-FFF2-40B4-BE49-F238E27FC236}">
                <a16:creationId xmlns:a16="http://schemas.microsoft.com/office/drawing/2014/main" id="{1B157ED5-7125-4F1F-8D48-9B592F99E9C0}"/>
              </a:ext>
            </a:extLst>
          </p:cNvPr>
          <p:cNvPicPr>
            <a:picLocks noChangeAspect="1" noChangeArrowheads="1"/>
          </p:cNvPicPr>
          <p:nvPr/>
        </p:nvPicPr>
        <p:blipFill>
          <a:blip r:embed="rId3"/>
          <a:srcRect/>
          <a:stretch>
            <a:fillRect/>
          </a:stretch>
        </p:blipFill>
        <p:spPr bwMode="auto">
          <a:xfrm>
            <a:off x="287676" y="4628626"/>
            <a:ext cx="428625" cy="4286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955993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000" tmFilter="0, 0; .2, .5; .8, .5; 1, 0"/>
                                        <p:tgtEl>
                                          <p:spTgt spid="6"/>
                                        </p:tgtEl>
                                      </p:cBhvr>
                                    </p:animEffect>
                                    <p:animScale>
                                      <p:cBhvr>
                                        <p:cTn id="7" dur="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14D14D-CC30-48C9-A2D3-C5D267F7E692}"/>
              </a:ext>
            </a:extLst>
          </p:cNvPr>
          <p:cNvPicPr>
            <a:picLocks noChangeAspect="1"/>
          </p:cNvPicPr>
          <p:nvPr/>
        </p:nvPicPr>
        <p:blipFill>
          <a:blip r:embed="rId2"/>
          <a:stretch>
            <a:fillRect/>
          </a:stretch>
        </p:blipFill>
        <p:spPr>
          <a:xfrm>
            <a:off x="5997388" y="718456"/>
            <a:ext cx="5791646" cy="5887617"/>
          </a:xfrm>
          <a:prstGeom prst="rect">
            <a:avLst/>
          </a:prstGeom>
          <a:effectLst>
            <a:glow rad="228600">
              <a:schemeClr val="accent2">
                <a:satMod val="175000"/>
                <a:alpha val="40000"/>
              </a:schemeClr>
            </a:glow>
          </a:effectLst>
        </p:spPr>
      </p:pic>
      <p:pic>
        <p:nvPicPr>
          <p:cNvPr id="5" name="Picture 4">
            <a:extLst>
              <a:ext uri="{FF2B5EF4-FFF2-40B4-BE49-F238E27FC236}">
                <a16:creationId xmlns:a16="http://schemas.microsoft.com/office/drawing/2014/main" id="{DCD56352-2E45-4B61-ABEE-D0D8D361A7BF}"/>
              </a:ext>
            </a:extLst>
          </p:cNvPr>
          <p:cNvPicPr>
            <a:picLocks noChangeAspect="1"/>
          </p:cNvPicPr>
          <p:nvPr/>
        </p:nvPicPr>
        <p:blipFill rotWithShape="1">
          <a:blip r:embed="rId3"/>
          <a:srcRect t="22691" b="24503"/>
          <a:stretch/>
        </p:blipFill>
        <p:spPr>
          <a:xfrm>
            <a:off x="10478403" y="5949202"/>
            <a:ext cx="1626824" cy="859051"/>
          </a:xfrm>
          <a:prstGeom prst="rect">
            <a:avLst/>
          </a:prstGeom>
        </p:spPr>
      </p:pic>
      <p:sp>
        <p:nvSpPr>
          <p:cNvPr id="2" name="Title 1">
            <a:extLst>
              <a:ext uri="{FF2B5EF4-FFF2-40B4-BE49-F238E27FC236}">
                <a16:creationId xmlns:a16="http://schemas.microsoft.com/office/drawing/2014/main" id="{9CE69A33-042F-4144-9B43-9C4744793755}"/>
              </a:ext>
            </a:extLst>
          </p:cNvPr>
          <p:cNvSpPr>
            <a:spLocks noGrp="1"/>
          </p:cNvSpPr>
          <p:nvPr>
            <p:ph type="title"/>
          </p:nvPr>
        </p:nvSpPr>
        <p:spPr>
          <a:xfrm>
            <a:off x="402966" y="1016991"/>
            <a:ext cx="5594422" cy="937590"/>
          </a:xfrm>
        </p:spPr>
        <p:txBody>
          <a:bodyPr>
            <a:normAutofit fontScale="90000"/>
          </a:bodyPr>
          <a:lstStyle/>
          <a:p>
            <a:pPr algn="ctr"/>
            <a:r>
              <a:rPr lang="el-GR" b="1" dirty="0" err="1">
                <a:solidFill>
                  <a:srgbClr val="0070C0"/>
                </a:solidFill>
              </a:rPr>
              <a:t>Ασκηση</a:t>
            </a:r>
            <a:r>
              <a:rPr lang="el-GR" b="1" dirty="0">
                <a:solidFill>
                  <a:srgbClr val="0070C0"/>
                </a:solidFill>
              </a:rPr>
              <a:t> </a:t>
            </a:r>
            <a:r>
              <a:rPr lang="el-GR" b="1" dirty="0" err="1">
                <a:solidFill>
                  <a:srgbClr val="0070C0"/>
                </a:solidFill>
              </a:rPr>
              <a:t>δικαιωματοσ</a:t>
            </a:r>
            <a:r>
              <a:rPr lang="el-GR" b="1" dirty="0">
                <a:solidFill>
                  <a:srgbClr val="0070C0"/>
                </a:solidFill>
              </a:rPr>
              <a:t> </a:t>
            </a:r>
            <a:r>
              <a:rPr lang="el-GR" b="1" dirty="0" err="1">
                <a:solidFill>
                  <a:srgbClr val="0070C0"/>
                </a:solidFill>
              </a:rPr>
              <a:t>απο</a:t>
            </a:r>
            <a:r>
              <a:rPr lang="el-GR" b="1" dirty="0">
                <a:solidFill>
                  <a:srgbClr val="0070C0"/>
                </a:solidFill>
              </a:rPr>
              <a:t> </a:t>
            </a:r>
            <a:r>
              <a:rPr lang="el-GR" b="1" dirty="0" err="1">
                <a:solidFill>
                  <a:srgbClr val="0070C0"/>
                </a:solidFill>
              </a:rPr>
              <a:t>τυφλο</a:t>
            </a:r>
            <a:r>
              <a:rPr lang="el-GR" b="1" dirty="0">
                <a:solidFill>
                  <a:srgbClr val="0070C0"/>
                </a:solidFill>
              </a:rPr>
              <a:t>/</a:t>
            </a:r>
            <a:r>
              <a:rPr lang="el-GR" b="1" dirty="0" err="1">
                <a:solidFill>
                  <a:srgbClr val="0070C0"/>
                </a:solidFill>
              </a:rPr>
              <a:t>αναπηρο</a:t>
            </a:r>
            <a:endParaRPr lang="en-GB" b="1" dirty="0">
              <a:solidFill>
                <a:srgbClr val="0070C0"/>
              </a:solidFill>
            </a:endParaRPr>
          </a:p>
        </p:txBody>
      </p:sp>
      <p:sp>
        <p:nvSpPr>
          <p:cNvPr id="8" name="Content Placeholder 8">
            <a:extLst>
              <a:ext uri="{FF2B5EF4-FFF2-40B4-BE49-F238E27FC236}">
                <a16:creationId xmlns:a16="http://schemas.microsoft.com/office/drawing/2014/main" id="{E32FC91F-3C73-44C1-B2E7-78B37020E622}"/>
              </a:ext>
            </a:extLst>
          </p:cNvPr>
          <p:cNvSpPr>
            <a:spLocks noGrp="1"/>
          </p:cNvSpPr>
          <p:nvPr>
            <p:ph idx="1"/>
          </p:nvPr>
        </p:nvSpPr>
        <p:spPr>
          <a:xfrm>
            <a:off x="772534" y="1954582"/>
            <a:ext cx="4799197" cy="3886428"/>
          </a:xfrm>
        </p:spPr>
        <p:txBody>
          <a:bodyPr>
            <a:normAutofit fontScale="92500" lnSpcReduction="10000"/>
          </a:bodyPr>
          <a:lstStyle/>
          <a:p>
            <a:pPr marL="274320" indent="-274320">
              <a:buClr>
                <a:schemeClr val="accent3"/>
              </a:buClr>
              <a:buNone/>
              <a:defRPr/>
            </a:pPr>
            <a:endParaRPr lang="el-GR" sz="2500" dirty="0">
              <a:latin typeface="+mj-lt"/>
            </a:endParaRPr>
          </a:p>
          <a:p>
            <a:pPr marL="274320" indent="-274320">
              <a:buClr>
                <a:schemeClr val="accent3"/>
              </a:buClr>
              <a:buNone/>
              <a:defRPr/>
            </a:pPr>
            <a:r>
              <a:rPr lang="el-GR" sz="2500" dirty="0">
                <a:latin typeface="+mj-lt"/>
              </a:rPr>
              <a:t>	Για τις περιπτώσεις όπου το εκλογικό δικαίωμα τυφλού ή ανάπηρου ασκείται είτε από τον ίδιο, είτε από τον </a:t>
            </a:r>
            <a:r>
              <a:rPr lang="el-GR" sz="2500" dirty="0" err="1">
                <a:latin typeface="+mj-lt"/>
              </a:rPr>
              <a:t>Προεδρεύοντα</a:t>
            </a:r>
            <a:r>
              <a:rPr lang="el-GR" sz="2500" dirty="0">
                <a:latin typeface="+mj-lt"/>
              </a:rPr>
              <a:t> στην παρουσία βοηθού, είτε από πρόσωπο της απολύτου εμπιστοσύνης του εκλογέα, ο Προεδρεύων συμπληρώνει σχετικό έντυπο (Ε.Ε.Κ.18)	</a:t>
            </a:r>
          </a:p>
          <a:p>
            <a:pPr marL="274320" indent="-274320">
              <a:buClr>
                <a:schemeClr val="accent3"/>
              </a:buClr>
              <a:buNone/>
              <a:defRPr/>
            </a:pPr>
            <a:endParaRPr lang="en-US" sz="2500" dirty="0">
              <a:latin typeface="+mj-lt"/>
            </a:endParaRPr>
          </a:p>
        </p:txBody>
      </p:sp>
    </p:spTree>
    <p:extLst>
      <p:ext uri="{BB962C8B-B14F-4D97-AF65-F5344CB8AC3E}">
        <p14:creationId xmlns:p14="http://schemas.microsoft.com/office/powerpoint/2010/main" val="40512985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D56352-2E45-4B61-ABEE-D0D8D361A7BF}"/>
              </a:ext>
            </a:extLst>
          </p:cNvPr>
          <p:cNvPicPr>
            <a:picLocks noChangeAspect="1"/>
          </p:cNvPicPr>
          <p:nvPr/>
        </p:nvPicPr>
        <p:blipFill rotWithShape="1">
          <a:blip r:embed="rId2"/>
          <a:srcRect t="22691" b="24503"/>
          <a:stretch/>
        </p:blipFill>
        <p:spPr>
          <a:xfrm>
            <a:off x="10478403" y="5949202"/>
            <a:ext cx="1626824" cy="859051"/>
          </a:xfrm>
          <a:prstGeom prst="rect">
            <a:avLst/>
          </a:prstGeom>
        </p:spPr>
      </p:pic>
      <p:sp>
        <p:nvSpPr>
          <p:cNvPr id="2" name="Title 1">
            <a:extLst>
              <a:ext uri="{FF2B5EF4-FFF2-40B4-BE49-F238E27FC236}">
                <a16:creationId xmlns:a16="http://schemas.microsoft.com/office/drawing/2014/main" id="{9CE69A33-042F-4144-9B43-9C4744793755}"/>
              </a:ext>
            </a:extLst>
          </p:cNvPr>
          <p:cNvSpPr>
            <a:spLocks noGrp="1"/>
          </p:cNvSpPr>
          <p:nvPr>
            <p:ph type="title"/>
          </p:nvPr>
        </p:nvSpPr>
        <p:spPr>
          <a:xfrm>
            <a:off x="581192" y="777655"/>
            <a:ext cx="11029616" cy="640084"/>
          </a:xfrm>
        </p:spPr>
        <p:txBody>
          <a:bodyPr>
            <a:normAutofit/>
          </a:bodyPr>
          <a:lstStyle/>
          <a:p>
            <a:pPr algn="ctr"/>
            <a:r>
              <a:rPr lang="el-GR" sz="3200" b="1" dirty="0" err="1">
                <a:solidFill>
                  <a:srgbClr val="0070C0"/>
                </a:solidFill>
              </a:rPr>
              <a:t>Μεσημβρινο</a:t>
            </a:r>
            <a:r>
              <a:rPr lang="el-GR" sz="3200" b="1" dirty="0">
                <a:solidFill>
                  <a:srgbClr val="0070C0"/>
                </a:solidFill>
              </a:rPr>
              <a:t> </a:t>
            </a:r>
            <a:r>
              <a:rPr lang="el-GR" sz="3200" b="1" dirty="0" err="1">
                <a:solidFill>
                  <a:srgbClr val="0070C0"/>
                </a:solidFill>
              </a:rPr>
              <a:t>διαλειμμα</a:t>
            </a:r>
            <a:endParaRPr lang="en-GB" sz="3200" b="1" dirty="0">
              <a:solidFill>
                <a:srgbClr val="0070C0"/>
              </a:solidFill>
            </a:endParaRPr>
          </a:p>
        </p:txBody>
      </p:sp>
      <p:sp>
        <p:nvSpPr>
          <p:cNvPr id="3" name="Content Placeholder 2">
            <a:extLst>
              <a:ext uri="{FF2B5EF4-FFF2-40B4-BE49-F238E27FC236}">
                <a16:creationId xmlns:a16="http://schemas.microsoft.com/office/drawing/2014/main" id="{70830031-7149-40DD-86BB-D740EC4C8D18}"/>
              </a:ext>
            </a:extLst>
          </p:cNvPr>
          <p:cNvSpPr>
            <a:spLocks noGrp="1"/>
          </p:cNvSpPr>
          <p:nvPr>
            <p:ph idx="1"/>
          </p:nvPr>
        </p:nvSpPr>
        <p:spPr>
          <a:xfrm>
            <a:off x="287676" y="1417739"/>
            <a:ext cx="11578976" cy="4738107"/>
          </a:xfrm>
        </p:spPr>
        <p:txBody>
          <a:bodyPr>
            <a:normAutofit fontScale="92500"/>
          </a:bodyPr>
          <a:lstStyle/>
          <a:p>
            <a:pPr marL="274320" indent="-274320">
              <a:buClr>
                <a:schemeClr val="accent3"/>
              </a:buClr>
              <a:buFont typeface="Arial" pitchFamily="34" charset="0"/>
              <a:buChar char="•"/>
              <a:defRPr/>
            </a:pPr>
            <a:r>
              <a:rPr lang="el-GR" sz="3200" dirty="0">
                <a:latin typeface="+mj-lt"/>
              </a:rPr>
              <a:t>Ο </a:t>
            </a:r>
            <a:r>
              <a:rPr lang="el-GR" sz="3200" dirty="0" err="1">
                <a:latin typeface="+mj-lt"/>
              </a:rPr>
              <a:t>Προεδρεύων</a:t>
            </a:r>
            <a:r>
              <a:rPr lang="el-GR" sz="3200" dirty="0">
                <a:latin typeface="+mj-lt"/>
              </a:rPr>
              <a:t> παραμένει στο κέντρο με έναν τουλάχιστο εκ των βοηθών και τον Αστυνομικό </a:t>
            </a:r>
          </a:p>
          <a:p>
            <a:pPr marL="274320" indent="-274320">
              <a:buClr>
                <a:schemeClr val="accent3"/>
              </a:buClr>
              <a:buFont typeface="Arial" pitchFamily="34" charset="0"/>
              <a:buChar char="•"/>
              <a:defRPr/>
            </a:pPr>
            <a:r>
              <a:rPr lang="el-GR" sz="3200" dirty="0">
                <a:latin typeface="+mj-lt"/>
              </a:rPr>
              <a:t>Τοποθετείται το πράσινο αυτοκόλλητο για προστασία της κάλπης, το οποίο και παραμένει καθ’ όλη τη διάρκεια του διαλείμματος</a:t>
            </a:r>
          </a:p>
          <a:p>
            <a:pPr marL="274320" indent="-274320">
              <a:buClr>
                <a:schemeClr val="accent3"/>
              </a:buClr>
              <a:buFont typeface="Arial" pitchFamily="34" charset="0"/>
              <a:buChar char="•"/>
              <a:defRPr/>
            </a:pPr>
            <a:r>
              <a:rPr lang="el-GR" sz="3200" dirty="0">
                <a:latin typeface="+mj-lt"/>
              </a:rPr>
              <a:t>Οι αντιπρόσωποι των υποψηφίων μπορούν να παραμείνουν στο κέντρο, αν το επιθυμούν</a:t>
            </a:r>
          </a:p>
          <a:p>
            <a:pPr marL="274320" indent="-274320">
              <a:buClr>
                <a:schemeClr val="accent3"/>
              </a:buClr>
              <a:buFont typeface="Arial" pitchFamily="34" charset="0"/>
              <a:buChar char="•"/>
              <a:defRPr/>
            </a:pPr>
            <a:r>
              <a:rPr lang="el-GR" sz="3200" dirty="0">
                <a:latin typeface="+mj-lt"/>
              </a:rPr>
              <a:t>Εντός του κέντρου, και κατά τη διάρκεια του διαλείμματος απαγορεύεται η κατανάλωση τροφίμων ή/και ποτών</a:t>
            </a:r>
            <a:endParaRPr lang="en-GB" sz="3200" dirty="0"/>
          </a:p>
        </p:txBody>
      </p:sp>
    </p:spTree>
    <p:extLst>
      <p:ext uri="{BB962C8B-B14F-4D97-AF65-F5344CB8AC3E}">
        <p14:creationId xmlns:p14="http://schemas.microsoft.com/office/powerpoint/2010/main" val="30233986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D56352-2E45-4B61-ABEE-D0D8D361A7BF}"/>
              </a:ext>
            </a:extLst>
          </p:cNvPr>
          <p:cNvPicPr>
            <a:picLocks noChangeAspect="1"/>
          </p:cNvPicPr>
          <p:nvPr/>
        </p:nvPicPr>
        <p:blipFill rotWithShape="1">
          <a:blip r:embed="rId2"/>
          <a:srcRect t="22691" b="24503"/>
          <a:stretch/>
        </p:blipFill>
        <p:spPr>
          <a:xfrm>
            <a:off x="10478403" y="5949202"/>
            <a:ext cx="1626824" cy="859051"/>
          </a:xfrm>
          <a:prstGeom prst="rect">
            <a:avLst/>
          </a:prstGeom>
        </p:spPr>
      </p:pic>
      <p:sp>
        <p:nvSpPr>
          <p:cNvPr id="2" name="Title 1">
            <a:extLst>
              <a:ext uri="{FF2B5EF4-FFF2-40B4-BE49-F238E27FC236}">
                <a16:creationId xmlns:a16="http://schemas.microsoft.com/office/drawing/2014/main" id="{9CE69A33-042F-4144-9B43-9C4744793755}"/>
              </a:ext>
            </a:extLst>
          </p:cNvPr>
          <p:cNvSpPr>
            <a:spLocks noGrp="1"/>
          </p:cNvSpPr>
          <p:nvPr>
            <p:ph type="title"/>
          </p:nvPr>
        </p:nvSpPr>
        <p:spPr>
          <a:xfrm>
            <a:off x="581192" y="908798"/>
            <a:ext cx="11029616" cy="581360"/>
          </a:xfrm>
        </p:spPr>
        <p:txBody>
          <a:bodyPr>
            <a:normAutofit/>
          </a:bodyPr>
          <a:lstStyle/>
          <a:p>
            <a:pPr algn="ctr"/>
            <a:r>
              <a:rPr lang="el-GR" sz="3200" b="1" dirty="0" err="1">
                <a:solidFill>
                  <a:srgbClr val="0070C0"/>
                </a:solidFill>
              </a:rPr>
              <a:t>Αχρηστευση</a:t>
            </a:r>
            <a:r>
              <a:rPr lang="el-GR" sz="3200" b="1" dirty="0">
                <a:solidFill>
                  <a:srgbClr val="0070C0"/>
                </a:solidFill>
              </a:rPr>
              <a:t> </a:t>
            </a:r>
            <a:r>
              <a:rPr lang="el-GR" sz="3200" b="1" dirty="0" err="1">
                <a:solidFill>
                  <a:srgbClr val="0070C0"/>
                </a:solidFill>
              </a:rPr>
              <a:t>ψηφοδελτιου</a:t>
            </a:r>
            <a:endParaRPr lang="en-GB" sz="3200" b="1" dirty="0">
              <a:solidFill>
                <a:srgbClr val="0070C0"/>
              </a:solidFill>
            </a:endParaRPr>
          </a:p>
        </p:txBody>
      </p:sp>
      <p:sp>
        <p:nvSpPr>
          <p:cNvPr id="3" name="Content Placeholder 2">
            <a:extLst>
              <a:ext uri="{FF2B5EF4-FFF2-40B4-BE49-F238E27FC236}">
                <a16:creationId xmlns:a16="http://schemas.microsoft.com/office/drawing/2014/main" id="{70830031-7149-40DD-86BB-D740EC4C8D18}"/>
              </a:ext>
            </a:extLst>
          </p:cNvPr>
          <p:cNvSpPr>
            <a:spLocks noGrp="1"/>
          </p:cNvSpPr>
          <p:nvPr>
            <p:ph idx="1"/>
          </p:nvPr>
        </p:nvSpPr>
        <p:spPr>
          <a:xfrm>
            <a:off x="1062605" y="1711353"/>
            <a:ext cx="10066789" cy="4237849"/>
          </a:xfrm>
        </p:spPr>
        <p:txBody>
          <a:bodyPr>
            <a:normAutofit/>
          </a:bodyPr>
          <a:lstStyle/>
          <a:p>
            <a:pPr>
              <a:buClr>
                <a:schemeClr val="accent3"/>
              </a:buClr>
              <a:buFont typeface="Arial" panose="020B0604020202020204" pitchFamily="34" charset="0"/>
              <a:buChar char="•"/>
              <a:defRPr/>
            </a:pPr>
            <a:r>
              <a:rPr lang="el-GR" sz="3200" dirty="0">
                <a:latin typeface="+mj-lt"/>
              </a:rPr>
              <a:t>Αν εκλογέας </a:t>
            </a:r>
            <a:r>
              <a:rPr lang="el-GR" sz="3200" dirty="0" err="1">
                <a:latin typeface="+mj-lt"/>
              </a:rPr>
              <a:t>αχρηστεύσει</a:t>
            </a:r>
            <a:r>
              <a:rPr lang="el-GR" sz="3200" dirty="0">
                <a:latin typeface="+mj-lt"/>
              </a:rPr>
              <a:t> κατά λάθος το ψηφοδέλτιό του, μπορεί να εφοδιασθεί με άλλο ψηφοδέλτιο</a:t>
            </a:r>
          </a:p>
          <a:p>
            <a:pPr>
              <a:buClr>
                <a:schemeClr val="accent3"/>
              </a:buClr>
              <a:buFont typeface="Arial" panose="020B0604020202020204" pitchFamily="34" charset="0"/>
              <a:buChar char="•"/>
              <a:defRPr/>
            </a:pPr>
            <a:r>
              <a:rPr lang="el-GR" sz="3200" dirty="0">
                <a:latin typeface="+mj-lt"/>
              </a:rPr>
              <a:t> Το ψηφοδέλτιο που αντικαθίσταται δεν πρέπει να καταστραφεί, αλλά επιστρέφεται στον </a:t>
            </a:r>
            <a:r>
              <a:rPr lang="el-GR" sz="3200" dirty="0" err="1">
                <a:latin typeface="+mj-lt"/>
              </a:rPr>
              <a:t>Προεδρεύοντα</a:t>
            </a:r>
            <a:r>
              <a:rPr lang="el-GR" sz="3200" dirty="0">
                <a:latin typeface="+mj-lt"/>
              </a:rPr>
              <a:t> ώστε να ληφθεί υπόψη μετά το πέρας της ψηφοφορίας, κατά την ετοιμασία της σχετικής κατάστασης των ψηφοδελτίων</a:t>
            </a:r>
            <a:endParaRPr lang="en-GB" sz="3200" dirty="0"/>
          </a:p>
        </p:txBody>
      </p:sp>
    </p:spTree>
    <p:extLst>
      <p:ext uri="{BB962C8B-B14F-4D97-AF65-F5344CB8AC3E}">
        <p14:creationId xmlns:p14="http://schemas.microsoft.com/office/powerpoint/2010/main" val="8654856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sp>
        <p:nvSpPr>
          <p:cNvPr id="2" name="Title 1">
            <a:extLst>
              <a:ext uri="{FF2B5EF4-FFF2-40B4-BE49-F238E27FC236}">
                <a16:creationId xmlns:a16="http://schemas.microsoft.com/office/drawing/2014/main" id="{0D9BCE53-E8D5-4CBC-AAC9-E769DF0376D2}"/>
              </a:ext>
            </a:extLst>
          </p:cNvPr>
          <p:cNvSpPr>
            <a:spLocks noGrp="1"/>
          </p:cNvSpPr>
          <p:nvPr>
            <p:ph type="title"/>
          </p:nvPr>
        </p:nvSpPr>
        <p:spPr>
          <a:xfrm>
            <a:off x="581192" y="810724"/>
            <a:ext cx="11029616" cy="623794"/>
          </a:xfrm>
        </p:spPr>
        <p:txBody>
          <a:bodyPr>
            <a:normAutofit/>
          </a:bodyPr>
          <a:lstStyle/>
          <a:p>
            <a:pPr algn="ctr"/>
            <a:r>
              <a:rPr lang="el-GR" sz="3200" b="1" dirty="0" err="1">
                <a:solidFill>
                  <a:srgbClr val="0070C0"/>
                </a:solidFill>
              </a:rPr>
              <a:t>Αρχεσ</a:t>
            </a:r>
            <a:r>
              <a:rPr lang="el-GR" sz="3200" b="1" dirty="0">
                <a:solidFill>
                  <a:srgbClr val="0070C0"/>
                </a:solidFill>
              </a:rPr>
              <a:t> </a:t>
            </a:r>
            <a:r>
              <a:rPr lang="el-GR" sz="3200" b="1" dirty="0" err="1">
                <a:solidFill>
                  <a:srgbClr val="0070C0"/>
                </a:solidFill>
              </a:rPr>
              <a:t>ψηφοφοριασ</a:t>
            </a:r>
            <a:endParaRPr lang="el-GR" sz="3200" b="1" dirty="0">
              <a:solidFill>
                <a:srgbClr val="0070C0"/>
              </a:solidFill>
            </a:endParaRPr>
          </a:p>
        </p:txBody>
      </p:sp>
      <p:sp>
        <p:nvSpPr>
          <p:cNvPr id="3" name="Content Placeholder 2">
            <a:extLst>
              <a:ext uri="{FF2B5EF4-FFF2-40B4-BE49-F238E27FC236}">
                <a16:creationId xmlns:a16="http://schemas.microsoft.com/office/drawing/2014/main" id="{3B50D4AF-EC90-468D-8666-6F753BAE82BE}"/>
              </a:ext>
            </a:extLst>
          </p:cNvPr>
          <p:cNvSpPr>
            <a:spLocks noGrp="1"/>
          </p:cNvSpPr>
          <p:nvPr>
            <p:ph idx="1"/>
          </p:nvPr>
        </p:nvSpPr>
        <p:spPr>
          <a:xfrm>
            <a:off x="581192" y="1434518"/>
            <a:ext cx="11029615" cy="4976221"/>
          </a:xfrm>
        </p:spPr>
        <p:txBody>
          <a:bodyPr>
            <a:noAutofit/>
          </a:bodyPr>
          <a:lstStyle/>
          <a:p>
            <a:pPr marL="0" indent="0" fontAlgn="auto">
              <a:spcAft>
                <a:spcPts val="0"/>
              </a:spcAft>
              <a:buClr>
                <a:schemeClr val="accent3"/>
              </a:buClr>
              <a:buNone/>
              <a:defRPr/>
            </a:pPr>
            <a:r>
              <a:rPr lang="el-GR" sz="2000" dirty="0"/>
              <a:t>Οι κάτωθι αρχές διέπουν κάθε εκλογική διαδικασία: </a:t>
            </a:r>
          </a:p>
          <a:p>
            <a:pPr marL="717550" indent="-273050" fontAlgn="auto">
              <a:spcAft>
                <a:spcPts val="0"/>
              </a:spcAft>
              <a:buClr>
                <a:schemeClr val="accent3"/>
              </a:buClr>
              <a:buFont typeface="Arial" pitchFamily="34" charset="0"/>
              <a:buChar char="•"/>
              <a:defRPr/>
            </a:pPr>
            <a:r>
              <a:rPr lang="el-GR" sz="2000" dirty="0"/>
              <a:t>Αρχή της καθολικής ψηφοφορίας (δικαίωμα έχουν όλοι όσοι πληρούν τις προϋποθέσεις)</a:t>
            </a:r>
          </a:p>
          <a:p>
            <a:pPr marL="717550" indent="-273050">
              <a:spcAft>
                <a:spcPts val="0"/>
              </a:spcAft>
              <a:buClr>
                <a:schemeClr val="accent3"/>
              </a:buClr>
              <a:buFont typeface="Arial" pitchFamily="34" charset="0"/>
              <a:buChar char="•"/>
              <a:defRPr/>
            </a:pPr>
            <a:r>
              <a:rPr lang="el-GR" sz="2000" dirty="0"/>
              <a:t>Αρχή της άμεσης ψηφοφορίας (ο πολίτης εκλέγει απευθείας τους αντιπροσώπους του χωρίς την παρεμβολή τρίτων) </a:t>
            </a:r>
          </a:p>
          <a:p>
            <a:pPr marL="717550" indent="-273050" fontAlgn="auto">
              <a:spcAft>
                <a:spcPts val="0"/>
              </a:spcAft>
              <a:buClr>
                <a:schemeClr val="accent3"/>
              </a:buClr>
              <a:buFont typeface="Arial" pitchFamily="34" charset="0"/>
              <a:buChar char="•"/>
              <a:defRPr/>
            </a:pPr>
            <a:r>
              <a:rPr lang="el-GR" sz="2000" dirty="0"/>
              <a:t>Αρχή της ισότητας της ψήφου (οι ψήφοι είναι νομικά ισοδύναμες, </a:t>
            </a:r>
            <a:r>
              <a:rPr lang="el-GR" sz="2000" dirty="0" err="1"/>
              <a:t>εξού</a:t>
            </a:r>
            <a:r>
              <a:rPr lang="el-GR" sz="2000" dirty="0"/>
              <a:t> και ο πολίτης ψηφίζει μια φορά)</a:t>
            </a:r>
          </a:p>
          <a:p>
            <a:pPr marL="717550" indent="-273050" fontAlgn="auto">
              <a:spcAft>
                <a:spcPts val="0"/>
              </a:spcAft>
              <a:buClr>
                <a:schemeClr val="accent3"/>
              </a:buClr>
              <a:buFont typeface="Arial" pitchFamily="34" charset="0"/>
              <a:buChar char="•"/>
              <a:defRPr/>
            </a:pPr>
            <a:r>
              <a:rPr lang="el-GR" sz="2000" dirty="0"/>
              <a:t>Αρχή της μυστικότητας της ψήφου (η βούληση του εκλογέα δεν γίνεται γνωστή σε τρίτους)</a:t>
            </a:r>
          </a:p>
          <a:p>
            <a:pPr marL="717550" indent="-273050" fontAlgn="auto">
              <a:spcAft>
                <a:spcPts val="0"/>
              </a:spcAft>
              <a:buClr>
                <a:schemeClr val="accent3"/>
              </a:buClr>
              <a:buFont typeface="Arial" pitchFamily="34" charset="0"/>
              <a:buChar char="•"/>
              <a:defRPr/>
            </a:pPr>
            <a:r>
              <a:rPr lang="el-GR" sz="2000" dirty="0"/>
              <a:t>Αρχή της υποχρεωτικής ψηφοφορίας (όσοι πληρούν τις προϋποθέσεις είναι υποχρεωμένοι να ψηφίσουν) </a:t>
            </a:r>
          </a:p>
          <a:p>
            <a:pPr marL="717550" indent="-273050" fontAlgn="auto">
              <a:spcAft>
                <a:spcPts val="0"/>
              </a:spcAft>
              <a:buClr>
                <a:schemeClr val="accent3"/>
              </a:buClr>
              <a:buFont typeface="Arial" pitchFamily="34" charset="0"/>
              <a:buChar char="•"/>
              <a:defRPr/>
            </a:pPr>
            <a:r>
              <a:rPr lang="el-GR" sz="2000" dirty="0"/>
              <a:t>Αρχή της ταυτόχρονης διενέργειας των εκλογών (οι εκλογές διενεργούνται ταυτόχρονα σε όλα τα σημεία που καθορίζονται)</a:t>
            </a:r>
          </a:p>
          <a:p>
            <a:pPr marL="717550" indent="-273050" fontAlgn="auto">
              <a:spcAft>
                <a:spcPts val="0"/>
              </a:spcAft>
              <a:buClr>
                <a:schemeClr val="accent3"/>
              </a:buClr>
              <a:buFont typeface="Arial" pitchFamily="34" charset="0"/>
              <a:buChar char="•"/>
              <a:defRPr/>
            </a:pPr>
            <a:r>
              <a:rPr lang="el-GR" sz="2000" dirty="0"/>
              <a:t>Αρχή της αυτοπρόσωπης άσκησης του δικαιώματος (ο πολίτης ασκεί αυτοπροσώπως το δικαίωμά του)</a:t>
            </a:r>
          </a:p>
        </p:txBody>
      </p:sp>
    </p:spTree>
    <p:extLst>
      <p:ext uri="{BB962C8B-B14F-4D97-AF65-F5344CB8AC3E}">
        <p14:creationId xmlns:p14="http://schemas.microsoft.com/office/powerpoint/2010/main" val="13998652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rrow: Right 20">
            <a:extLst>
              <a:ext uri="{FF2B5EF4-FFF2-40B4-BE49-F238E27FC236}">
                <a16:creationId xmlns:a16="http://schemas.microsoft.com/office/drawing/2014/main" id="{0C235EEC-66C9-459D-BC4F-E5BF2EA30142}"/>
              </a:ext>
            </a:extLst>
          </p:cNvPr>
          <p:cNvSpPr/>
          <p:nvPr/>
        </p:nvSpPr>
        <p:spPr>
          <a:xfrm>
            <a:off x="2393436" y="3531765"/>
            <a:ext cx="7405127" cy="2516957"/>
          </a:xfrm>
          <a:prstGeom prst="rightArrow">
            <a:avLst/>
          </a:prstGeom>
        </p:spPr>
        <p:style>
          <a:lnRef idx="0">
            <a:schemeClr val="dk2">
              <a:hueOff val="0"/>
              <a:satOff val="0"/>
              <a:lumOff val="0"/>
              <a:alphaOff val="0"/>
            </a:schemeClr>
          </a:lnRef>
          <a:fillRef idx="1">
            <a:schemeClr val="dk2">
              <a:tint val="40000"/>
              <a:hueOff val="0"/>
              <a:satOff val="0"/>
              <a:lumOff val="0"/>
              <a:alphaOff val="0"/>
            </a:schemeClr>
          </a:fillRef>
          <a:effectRef idx="0">
            <a:schemeClr val="dk2">
              <a:tint val="40000"/>
              <a:hueOff val="0"/>
              <a:satOff val="0"/>
              <a:lumOff val="0"/>
              <a:alphaOff val="0"/>
            </a:schemeClr>
          </a:effectRef>
          <a:fontRef idx="minor">
            <a:schemeClr val="dk1">
              <a:hueOff val="0"/>
              <a:satOff val="0"/>
              <a:lumOff val="0"/>
              <a:alphaOff val="0"/>
            </a:schemeClr>
          </a:fontRef>
        </p:style>
      </p:sp>
      <p:pic>
        <p:nvPicPr>
          <p:cNvPr id="5" name="Picture 4">
            <a:extLst>
              <a:ext uri="{FF2B5EF4-FFF2-40B4-BE49-F238E27FC236}">
                <a16:creationId xmlns:a16="http://schemas.microsoft.com/office/drawing/2014/main" id="{DCD56352-2E45-4B61-ABEE-D0D8D361A7BF}"/>
              </a:ext>
            </a:extLst>
          </p:cNvPr>
          <p:cNvPicPr>
            <a:picLocks noChangeAspect="1"/>
          </p:cNvPicPr>
          <p:nvPr/>
        </p:nvPicPr>
        <p:blipFill rotWithShape="1">
          <a:blip r:embed="rId2"/>
          <a:srcRect t="22691" b="24503"/>
          <a:stretch/>
        </p:blipFill>
        <p:spPr>
          <a:xfrm>
            <a:off x="10478403" y="5949202"/>
            <a:ext cx="1626824" cy="859051"/>
          </a:xfrm>
          <a:prstGeom prst="rect">
            <a:avLst/>
          </a:prstGeom>
        </p:spPr>
      </p:pic>
      <p:sp>
        <p:nvSpPr>
          <p:cNvPr id="2" name="Title 1">
            <a:extLst>
              <a:ext uri="{FF2B5EF4-FFF2-40B4-BE49-F238E27FC236}">
                <a16:creationId xmlns:a16="http://schemas.microsoft.com/office/drawing/2014/main" id="{9CE69A33-042F-4144-9B43-9C4744793755}"/>
              </a:ext>
            </a:extLst>
          </p:cNvPr>
          <p:cNvSpPr>
            <a:spLocks noGrp="1"/>
          </p:cNvSpPr>
          <p:nvPr>
            <p:ph type="title"/>
          </p:nvPr>
        </p:nvSpPr>
        <p:spPr>
          <a:xfrm>
            <a:off x="572630" y="957945"/>
            <a:ext cx="11029616" cy="581360"/>
          </a:xfrm>
        </p:spPr>
        <p:txBody>
          <a:bodyPr>
            <a:normAutofit/>
          </a:bodyPr>
          <a:lstStyle/>
          <a:p>
            <a:pPr algn="ctr"/>
            <a:r>
              <a:rPr lang="el-GR" sz="3200" b="1" dirty="0" err="1">
                <a:solidFill>
                  <a:srgbClr val="0070C0"/>
                </a:solidFill>
              </a:rPr>
              <a:t>Ενημερωση</a:t>
            </a:r>
            <a:r>
              <a:rPr lang="el-GR" sz="3200" b="1" dirty="0">
                <a:solidFill>
                  <a:srgbClr val="0070C0"/>
                </a:solidFill>
              </a:rPr>
              <a:t> για </a:t>
            </a:r>
            <a:r>
              <a:rPr lang="el-GR" sz="3200" b="1" dirty="0" err="1">
                <a:solidFill>
                  <a:srgbClr val="0070C0"/>
                </a:solidFill>
              </a:rPr>
              <a:t>ψηφισαντεσ</a:t>
            </a:r>
            <a:endParaRPr lang="en-GB" sz="3200" b="1" dirty="0">
              <a:solidFill>
                <a:srgbClr val="0070C0"/>
              </a:solidFill>
            </a:endParaRPr>
          </a:p>
        </p:txBody>
      </p:sp>
      <p:sp>
        <p:nvSpPr>
          <p:cNvPr id="3" name="Content Placeholder 2">
            <a:extLst>
              <a:ext uri="{FF2B5EF4-FFF2-40B4-BE49-F238E27FC236}">
                <a16:creationId xmlns:a16="http://schemas.microsoft.com/office/drawing/2014/main" id="{70830031-7149-40DD-86BB-D740EC4C8D18}"/>
              </a:ext>
            </a:extLst>
          </p:cNvPr>
          <p:cNvSpPr>
            <a:spLocks noGrp="1"/>
          </p:cNvSpPr>
          <p:nvPr>
            <p:ph idx="1"/>
          </p:nvPr>
        </p:nvSpPr>
        <p:spPr>
          <a:xfrm>
            <a:off x="287676" y="1400960"/>
            <a:ext cx="11599524" cy="2130805"/>
          </a:xfrm>
        </p:spPr>
        <p:txBody>
          <a:bodyPr>
            <a:normAutofit/>
          </a:bodyPr>
          <a:lstStyle/>
          <a:p>
            <a:pPr marL="274320" indent="-274320">
              <a:buClr>
                <a:schemeClr val="accent3"/>
              </a:buClr>
              <a:buNone/>
              <a:defRPr/>
            </a:pPr>
            <a:r>
              <a:rPr lang="el-GR" sz="3200" dirty="0">
                <a:latin typeface="+mj-lt"/>
              </a:rPr>
              <a:t>Ο </a:t>
            </a:r>
            <a:r>
              <a:rPr lang="el-GR" sz="3200" dirty="0" err="1">
                <a:latin typeface="+mj-lt"/>
              </a:rPr>
              <a:t>Προεδρεύων</a:t>
            </a:r>
            <a:r>
              <a:rPr lang="el-GR" sz="3200" dirty="0">
                <a:latin typeface="+mj-lt"/>
              </a:rPr>
              <a:t> του εκλογικού κέντρου θα πρέπει να είναι έτοιμος να ενημερώσει τον Βοηθό Έφορο ή/και τον Έφορο για τον αριθμό και το ποσοστό </a:t>
            </a:r>
            <a:r>
              <a:rPr lang="el-GR" sz="3200" dirty="0" err="1">
                <a:latin typeface="+mj-lt"/>
              </a:rPr>
              <a:t>ψηφισάντων</a:t>
            </a:r>
            <a:r>
              <a:rPr lang="el-GR" sz="3200" dirty="0">
                <a:latin typeface="+mj-lt"/>
              </a:rPr>
              <a:t> τις ακόλουθες ώρες:</a:t>
            </a:r>
            <a:endParaRPr lang="en-GB" sz="3200" dirty="0"/>
          </a:p>
        </p:txBody>
      </p:sp>
      <p:grpSp>
        <p:nvGrpSpPr>
          <p:cNvPr id="6" name="Group 5">
            <a:extLst>
              <a:ext uri="{FF2B5EF4-FFF2-40B4-BE49-F238E27FC236}">
                <a16:creationId xmlns:a16="http://schemas.microsoft.com/office/drawing/2014/main" id="{7DE55B53-EF66-49A9-B2A6-CDC0AB136C4D}"/>
              </a:ext>
            </a:extLst>
          </p:cNvPr>
          <p:cNvGrpSpPr/>
          <p:nvPr/>
        </p:nvGrpSpPr>
        <p:grpSpPr>
          <a:xfrm>
            <a:off x="2393436" y="4286853"/>
            <a:ext cx="1306787" cy="1006782"/>
            <a:chOff x="2170" y="755087"/>
            <a:chExt cx="1306787" cy="1006782"/>
          </a:xfrm>
        </p:grpSpPr>
        <p:sp>
          <p:nvSpPr>
            <p:cNvPr id="19" name="Rectangle: Rounded Corners 18">
              <a:extLst>
                <a:ext uri="{FF2B5EF4-FFF2-40B4-BE49-F238E27FC236}">
                  <a16:creationId xmlns:a16="http://schemas.microsoft.com/office/drawing/2014/main" id="{B3BF7976-79EB-465B-B70A-5333C810D743}"/>
                </a:ext>
              </a:extLst>
            </p:cNvPr>
            <p:cNvSpPr/>
            <p:nvPr/>
          </p:nvSpPr>
          <p:spPr>
            <a:xfrm>
              <a:off x="2170" y="755087"/>
              <a:ext cx="1306787" cy="1006782"/>
            </a:xfrm>
            <a:prstGeom prst="roundRect">
              <a:avLst/>
            </a:prstGeom>
          </p:spPr>
          <p:style>
            <a:lnRef idx="3">
              <a:schemeClr val="dk2">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2">
                <a:hueOff val="0"/>
                <a:satOff val="0"/>
                <a:lumOff val="0"/>
                <a:alphaOff val="0"/>
              </a:schemeClr>
            </a:fontRef>
          </p:style>
        </p:sp>
        <p:sp>
          <p:nvSpPr>
            <p:cNvPr id="20" name="Rectangle: Rounded Corners 4">
              <a:extLst>
                <a:ext uri="{FF2B5EF4-FFF2-40B4-BE49-F238E27FC236}">
                  <a16:creationId xmlns:a16="http://schemas.microsoft.com/office/drawing/2014/main" id="{9B0F2FD5-0BBF-4196-BAEE-7CB40F9EDCC6}"/>
                </a:ext>
              </a:extLst>
            </p:cNvPr>
            <p:cNvSpPr txBox="1"/>
            <p:nvPr/>
          </p:nvSpPr>
          <p:spPr>
            <a:xfrm>
              <a:off x="51317" y="804234"/>
              <a:ext cx="1208493" cy="908488"/>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l-GR" sz="1600" b="1" kern="1200" dirty="0">
                  <a:solidFill>
                    <a:schemeClr val="tx1"/>
                  </a:solidFill>
                  <a:latin typeface="+mj-lt"/>
                </a:rPr>
                <a:t>09:45 π.μ.</a:t>
              </a:r>
              <a:endParaRPr lang="en-US" sz="1600" kern="1200" dirty="0">
                <a:solidFill>
                  <a:schemeClr val="tx1"/>
                </a:solidFill>
              </a:endParaRPr>
            </a:p>
          </p:txBody>
        </p:sp>
      </p:grpSp>
      <p:grpSp>
        <p:nvGrpSpPr>
          <p:cNvPr id="7" name="Group 6">
            <a:extLst>
              <a:ext uri="{FF2B5EF4-FFF2-40B4-BE49-F238E27FC236}">
                <a16:creationId xmlns:a16="http://schemas.microsoft.com/office/drawing/2014/main" id="{9A279AF3-B02A-4877-826F-BDE21CDADE3C}"/>
              </a:ext>
            </a:extLst>
          </p:cNvPr>
          <p:cNvGrpSpPr/>
          <p:nvPr/>
        </p:nvGrpSpPr>
        <p:grpSpPr>
          <a:xfrm>
            <a:off x="3918021" y="4286853"/>
            <a:ext cx="1306787" cy="1006782"/>
            <a:chOff x="1526755" y="755087"/>
            <a:chExt cx="1306787" cy="1006782"/>
          </a:xfrm>
        </p:grpSpPr>
        <p:sp>
          <p:nvSpPr>
            <p:cNvPr id="17" name="Rectangle: Rounded Corners 16">
              <a:extLst>
                <a:ext uri="{FF2B5EF4-FFF2-40B4-BE49-F238E27FC236}">
                  <a16:creationId xmlns:a16="http://schemas.microsoft.com/office/drawing/2014/main" id="{D125B33D-26EB-4CAC-9534-16CC7FB72920}"/>
                </a:ext>
              </a:extLst>
            </p:cNvPr>
            <p:cNvSpPr/>
            <p:nvPr/>
          </p:nvSpPr>
          <p:spPr>
            <a:xfrm>
              <a:off x="1526755" y="755087"/>
              <a:ext cx="1306787" cy="1006782"/>
            </a:xfrm>
            <a:prstGeom prst="roundRect">
              <a:avLst/>
            </a:prstGeom>
          </p:spPr>
          <p:style>
            <a:lnRef idx="3">
              <a:schemeClr val="dk2">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2">
                <a:hueOff val="0"/>
                <a:satOff val="0"/>
                <a:lumOff val="0"/>
                <a:alphaOff val="0"/>
              </a:schemeClr>
            </a:fontRef>
          </p:style>
        </p:sp>
        <p:sp>
          <p:nvSpPr>
            <p:cNvPr id="18" name="Rectangle: Rounded Corners 6">
              <a:extLst>
                <a:ext uri="{FF2B5EF4-FFF2-40B4-BE49-F238E27FC236}">
                  <a16:creationId xmlns:a16="http://schemas.microsoft.com/office/drawing/2014/main" id="{A56FB498-3065-4A6E-9429-D5A7522D0B4F}"/>
                </a:ext>
              </a:extLst>
            </p:cNvPr>
            <p:cNvSpPr txBox="1"/>
            <p:nvPr/>
          </p:nvSpPr>
          <p:spPr>
            <a:xfrm>
              <a:off x="1575902" y="804234"/>
              <a:ext cx="1208493" cy="908488"/>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l-GR" sz="1600" b="1" kern="1200" dirty="0">
                  <a:solidFill>
                    <a:schemeClr val="tx1"/>
                  </a:solidFill>
                  <a:latin typeface="+mj-lt"/>
                </a:rPr>
                <a:t>11:45 π.μ.</a:t>
              </a:r>
              <a:endParaRPr lang="en-US" sz="1600" kern="1200" dirty="0">
                <a:solidFill>
                  <a:schemeClr val="tx1"/>
                </a:solidFill>
              </a:endParaRPr>
            </a:p>
          </p:txBody>
        </p:sp>
      </p:grpSp>
      <p:grpSp>
        <p:nvGrpSpPr>
          <p:cNvPr id="8" name="Group 7">
            <a:extLst>
              <a:ext uri="{FF2B5EF4-FFF2-40B4-BE49-F238E27FC236}">
                <a16:creationId xmlns:a16="http://schemas.microsoft.com/office/drawing/2014/main" id="{A237A0D7-73B4-42B9-9ACA-4793AE3111CF}"/>
              </a:ext>
            </a:extLst>
          </p:cNvPr>
          <p:cNvGrpSpPr/>
          <p:nvPr/>
        </p:nvGrpSpPr>
        <p:grpSpPr>
          <a:xfrm>
            <a:off x="5442606" y="4286853"/>
            <a:ext cx="1306787" cy="1006782"/>
            <a:chOff x="3051340" y="755087"/>
            <a:chExt cx="1306787" cy="1006782"/>
          </a:xfrm>
        </p:grpSpPr>
        <p:sp>
          <p:nvSpPr>
            <p:cNvPr id="15" name="Rectangle: Rounded Corners 14">
              <a:extLst>
                <a:ext uri="{FF2B5EF4-FFF2-40B4-BE49-F238E27FC236}">
                  <a16:creationId xmlns:a16="http://schemas.microsoft.com/office/drawing/2014/main" id="{9F764716-70E0-4342-BDF8-A98167D86598}"/>
                </a:ext>
              </a:extLst>
            </p:cNvPr>
            <p:cNvSpPr/>
            <p:nvPr/>
          </p:nvSpPr>
          <p:spPr>
            <a:xfrm>
              <a:off x="3051340" y="755087"/>
              <a:ext cx="1306787" cy="1006782"/>
            </a:xfrm>
            <a:prstGeom prst="roundRect">
              <a:avLst/>
            </a:prstGeom>
          </p:spPr>
          <p:style>
            <a:lnRef idx="3">
              <a:schemeClr val="dk2">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2">
                <a:hueOff val="0"/>
                <a:satOff val="0"/>
                <a:lumOff val="0"/>
                <a:alphaOff val="0"/>
              </a:schemeClr>
            </a:fontRef>
          </p:style>
        </p:sp>
        <p:sp>
          <p:nvSpPr>
            <p:cNvPr id="16" name="Rectangle: Rounded Corners 8">
              <a:extLst>
                <a:ext uri="{FF2B5EF4-FFF2-40B4-BE49-F238E27FC236}">
                  <a16:creationId xmlns:a16="http://schemas.microsoft.com/office/drawing/2014/main" id="{B6C66D1A-95D0-4248-A543-91B4F26FE26C}"/>
                </a:ext>
              </a:extLst>
            </p:cNvPr>
            <p:cNvSpPr txBox="1"/>
            <p:nvPr/>
          </p:nvSpPr>
          <p:spPr>
            <a:xfrm>
              <a:off x="3100487" y="804234"/>
              <a:ext cx="1208493" cy="908488"/>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l-GR" sz="1600" b="1" kern="1200" dirty="0">
                  <a:solidFill>
                    <a:schemeClr val="tx1"/>
                  </a:solidFill>
                  <a:latin typeface="+mj-lt"/>
                </a:rPr>
                <a:t>02:45 μ.μ.</a:t>
              </a:r>
              <a:endParaRPr lang="en-US" sz="1600" kern="1200" dirty="0">
                <a:solidFill>
                  <a:schemeClr val="tx1"/>
                </a:solidFill>
              </a:endParaRPr>
            </a:p>
          </p:txBody>
        </p:sp>
      </p:grpSp>
      <p:grpSp>
        <p:nvGrpSpPr>
          <p:cNvPr id="9" name="Group 8">
            <a:extLst>
              <a:ext uri="{FF2B5EF4-FFF2-40B4-BE49-F238E27FC236}">
                <a16:creationId xmlns:a16="http://schemas.microsoft.com/office/drawing/2014/main" id="{9D139BE7-064D-4331-8D82-0153C49D6ED2}"/>
              </a:ext>
            </a:extLst>
          </p:cNvPr>
          <p:cNvGrpSpPr/>
          <p:nvPr/>
        </p:nvGrpSpPr>
        <p:grpSpPr>
          <a:xfrm>
            <a:off x="6967191" y="4286853"/>
            <a:ext cx="1306787" cy="1006782"/>
            <a:chOff x="4575925" y="755087"/>
            <a:chExt cx="1306787" cy="1006782"/>
          </a:xfrm>
        </p:grpSpPr>
        <p:sp>
          <p:nvSpPr>
            <p:cNvPr id="13" name="Rectangle: Rounded Corners 12">
              <a:extLst>
                <a:ext uri="{FF2B5EF4-FFF2-40B4-BE49-F238E27FC236}">
                  <a16:creationId xmlns:a16="http://schemas.microsoft.com/office/drawing/2014/main" id="{7919F280-0D90-46EF-9E19-6E8668F0A70A}"/>
                </a:ext>
              </a:extLst>
            </p:cNvPr>
            <p:cNvSpPr/>
            <p:nvPr/>
          </p:nvSpPr>
          <p:spPr>
            <a:xfrm>
              <a:off x="4575925" y="755087"/>
              <a:ext cx="1306787" cy="1006782"/>
            </a:xfrm>
            <a:prstGeom prst="roundRect">
              <a:avLst/>
            </a:prstGeom>
          </p:spPr>
          <p:style>
            <a:lnRef idx="3">
              <a:schemeClr val="dk2">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2">
                <a:hueOff val="0"/>
                <a:satOff val="0"/>
                <a:lumOff val="0"/>
                <a:alphaOff val="0"/>
              </a:schemeClr>
            </a:fontRef>
          </p:style>
        </p:sp>
        <p:sp>
          <p:nvSpPr>
            <p:cNvPr id="14" name="Rectangle: Rounded Corners 10">
              <a:extLst>
                <a:ext uri="{FF2B5EF4-FFF2-40B4-BE49-F238E27FC236}">
                  <a16:creationId xmlns:a16="http://schemas.microsoft.com/office/drawing/2014/main" id="{AD2013C1-6702-44B0-8183-D730D83B422A}"/>
                </a:ext>
              </a:extLst>
            </p:cNvPr>
            <p:cNvSpPr txBox="1"/>
            <p:nvPr/>
          </p:nvSpPr>
          <p:spPr>
            <a:xfrm>
              <a:off x="4625072" y="804234"/>
              <a:ext cx="1208493" cy="908488"/>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l-GR" sz="1600" b="1" kern="1200" dirty="0">
                  <a:solidFill>
                    <a:schemeClr val="tx1"/>
                  </a:solidFill>
                  <a:latin typeface="+mj-lt"/>
                </a:rPr>
                <a:t>04:45 μ.μ.</a:t>
              </a:r>
              <a:endParaRPr lang="el-GR" sz="1600" kern="1200" dirty="0">
                <a:solidFill>
                  <a:schemeClr val="tx1"/>
                </a:solidFill>
              </a:endParaRPr>
            </a:p>
          </p:txBody>
        </p:sp>
      </p:grpSp>
      <p:grpSp>
        <p:nvGrpSpPr>
          <p:cNvPr id="10" name="Group 9">
            <a:extLst>
              <a:ext uri="{FF2B5EF4-FFF2-40B4-BE49-F238E27FC236}">
                <a16:creationId xmlns:a16="http://schemas.microsoft.com/office/drawing/2014/main" id="{5E1A7026-A413-4B12-9EB2-B9D90F88AD4C}"/>
              </a:ext>
            </a:extLst>
          </p:cNvPr>
          <p:cNvGrpSpPr/>
          <p:nvPr/>
        </p:nvGrpSpPr>
        <p:grpSpPr>
          <a:xfrm>
            <a:off x="8491776" y="4286853"/>
            <a:ext cx="1306787" cy="1006782"/>
            <a:chOff x="6100510" y="755087"/>
            <a:chExt cx="1306787" cy="1006782"/>
          </a:xfrm>
        </p:grpSpPr>
        <p:sp>
          <p:nvSpPr>
            <p:cNvPr id="11" name="Rectangle: Rounded Corners 10">
              <a:extLst>
                <a:ext uri="{FF2B5EF4-FFF2-40B4-BE49-F238E27FC236}">
                  <a16:creationId xmlns:a16="http://schemas.microsoft.com/office/drawing/2014/main" id="{4237E4A4-79F5-4E4C-95D7-054F2AE379E7}"/>
                </a:ext>
              </a:extLst>
            </p:cNvPr>
            <p:cNvSpPr/>
            <p:nvPr/>
          </p:nvSpPr>
          <p:spPr>
            <a:xfrm>
              <a:off x="6100510" y="755087"/>
              <a:ext cx="1306787" cy="1006782"/>
            </a:xfrm>
            <a:prstGeom prst="roundRect">
              <a:avLst/>
            </a:prstGeom>
          </p:spPr>
          <p:style>
            <a:lnRef idx="3">
              <a:schemeClr val="dk2">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2">
                <a:hueOff val="0"/>
                <a:satOff val="0"/>
                <a:lumOff val="0"/>
                <a:alphaOff val="0"/>
              </a:schemeClr>
            </a:fontRef>
          </p:style>
        </p:sp>
        <p:sp>
          <p:nvSpPr>
            <p:cNvPr id="12" name="Rectangle: Rounded Corners 12">
              <a:extLst>
                <a:ext uri="{FF2B5EF4-FFF2-40B4-BE49-F238E27FC236}">
                  <a16:creationId xmlns:a16="http://schemas.microsoft.com/office/drawing/2014/main" id="{6422BADE-826F-43B4-9D90-405FA77F7BBA}"/>
                </a:ext>
              </a:extLst>
            </p:cNvPr>
            <p:cNvSpPr txBox="1"/>
            <p:nvPr/>
          </p:nvSpPr>
          <p:spPr>
            <a:xfrm>
              <a:off x="6149657" y="804234"/>
              <a:ext cx="1208493" cy="908488"/>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l-GR" sz="1600" b="1" kern="1200" dirty="0">
                  <a:solidFill>
                    <a:schemeClr val="tx1"/>
                  </a:solidFill>
                  <a:latin typeface="+mj-lt"/>
                </a:rPr>
                <a:t>06:00 μ.μ.</a:t>
              </a:r>
              <a:endParaRPr lang="el-GR" sz="1600" kern="1200" dirty="0">
                <a:solidFill>
                  <a:schemeClr val="tx1"/>
                </a:solidFill>
              </a:endParaRPr>
            </a:p>
          </p:txBody>
        </p:sp>
      </p:grpSp>
    </p:spTree>
    <p:extLst>
      <p:ext uri="{BB962C8B-B14F-4D97-AF65-F5344CB8AC3E}">
        <p14:creationId xmlns:p14="http://schemas.microsoft.com/office/powerpoint/2010/main" val="67841022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B6DC04-2945-47A9-9898-D9EE898BC86C}"/>
              </a:ext>
            </a:extLst>
          </p:cNvPr>
          <p:cNvPicPr>
            <a:picLocks noChangeAspect="1"/>
          </p:cNvPicPr>
          <p:nvPr/>
        </p:nvPicPr>
        <p:blipFill>
          <a:blip r:embed="rId2"/>
          <a:stretch>
            <a:fillRect/>
          </a:stretch>
        </p:blipFill>
        <p:spPr>
          <a:xfrm>
            <a:off x="5775648" y="795131"/>
            <a:ext cx="5999585" cy="5838934"/>
          </a:xfrm>
          <a:prstGeom prst="rect">
            <a:avLst/>
          </a:prstGeom>
          <a:effectLst>
            <a:glow rad="228600">
              <a:schemeClr val="accent2">
                <a:satMod val="175000"/>
                <a:alpha val="40000"/>
              </a:schemeClr>
            </a:glow>
            <a:innerShdw blurRad="114300">
              <a:prstClr val="black"/>
            </a:innerShdw>
          </a:effectLst>
        </p:spPr>
      </p:pic>
      <p:sp>
        <p:nvSpPr>
          <p:cNvPr id="2" name="Title 1">
            <a:extLst>
              <a:ext uri="{FF2B5EF4-FFF2-40B4-BE49-F238E27FC236}">
                <a16:creationId xmlns:a16="http://schemas.microsoft.com/office/drawing/2014/main" id="{0D9BCE53-E8D5-4CBC-AAC9-E769DF0376D2}"/>
              </a:ext>
            </a:extLst>
          </p:cNvPr>
          <p:cNvSpPr>
            <a:spLocks noGrp="1"/>
          </p:cNvSpPr>
          <p:nvPr>
            <p:ph type="title"/>
          </p:nvPr>
        </p:nvSpPr>
        <p:spPr>
          <a:xfrm>
            <a:off x="581193" y="795131"/>
            <a:ext cx="4754206" cy="823944"/>
          </a:xfrm>
        </p:spPr>
        <p:txBody>
          <a:bodyPr>
            <a:noAutofit/>
          </a:bodyPr>
          <a:lstStyle/>
          <a:p>
            <a:pPr algn="ctr"/>
            <a:r>
              <a:rPr lang="el-GR" b="1" dirty="0" err="1">
                <a:solidFill>
                  <a:srgbClr val="0070C0"/>
                </a:solidFill>
              </a:rPr>
              <a:t>Αντιπροσωποι</a:t>
            </a:r>
            <a:br>
              <a:rPr lang="el-GR" b="1" dirty="0">
                <a:solidFill>
                  <a:srgbClr val="0070C0"/>
                </a:solidFill>
              </a:rPr>
            </a:br>
            <a:r>
              <a:rPr lang="el-GR" b="1" dirty="0" err="1">
                <a:solidFill>
                  <a:srgbClr val="0070C0"/>
                </a:solidFill>
              </a:rPr>
              <a:t>υποψηφιων</a:t>
            </a:r>
            <a:endParaRPr lang="el-GR" b="1" dirty="0">
              <a:solidFill>
                <a:srgbClr val="0070C0"/>
              </a:solidFill>
            </a:endParaRPr>
          </a:p>
        </p:txBody>
      </p:sp>
      <p:sp>
        <p:nvSpPr>
          <p:cNvPr id="3" name="Content Placeholder 2">
            <a:extLst>
              <a:ext uri="{FF2B5EF4-FFF2-40B4-BE49-F238E27FC236}">
                <a16:creationId xmlns:a16="http://schemas.microsoft.com/office/drawing/2014/main" id="{3B50D4AF-EC90-468D-8666-6F753BAE82BE}"/>
              </a:ext>
            </a:extLst>
          </p:cNvPr>
          <p:cNvSpPr>
            <a:spLocks noGrp="1"/>
          </p:cNvSpPr>
          <p:nvPr>
            <p:ph idx="1"/>
          </p:nvPr>
        </p:nvSpPr>
        <p:spPr>
          <a:xfrm>
            <a:off x="581193" y="1619076"/>
            <a:ext cx="5017174" cy="4231218"/>
          </a:xfrm>
        </p:spPr>
        <p:txBody>
          <a:bodyPr>
            <a:noAutofit/>
          </a:bodyPr>
          <a:lstStyle/>
          <a:p>
            <a:pPr marL="274320" indent="-274320">
              <a:spcBef>
                <a:spcPts val="0"/>
              </a:spcBef>
              <a:spcAft>
                <a:spcPts val="0"/>
              </a:spcAft>
              <a:buClr>
                <a:schemeClr val="accent3"/>
              </a:buClr>
              <a:buFont typeface="Arial" charset="0"/>
              <a:buChar char="•"/>
              <a:defRPr/>
            </a:pPr>
            <a:r>
              <a:rPr lang="el-GR" sz="2400" dirty="0">
                <a:latin typeface="+mj-lt"/>
              </a:rPr>
              <a:t>Μπορούν να παρίστανται αφού παρουσιάσουν εξουσιοδότηση</a:t>
            </a:r>
          </a:p>
          <a:p>
            <a:pPr marL="274320" indent="-274320">
              <a:spcBef>
                <a:spcPts val="0"/>
              </a:spcBef>
              <a:spcAft>
                <a:spcPts val="0"/>
              </a:spcAft>
              <a:buClr>
                <a:schemeClr val="accent3"/>
              </a:buClr>
              <a:buFont typeface="Arial" charset="0"/>
              <a:buChar char="•"/>
              <a:defRPr/>
            </a:pPr>
            <a:r>
              <a:rPr lang="el-GR" sz="2400" dirty="0">
                <a:latin typeface="+mj-lt"/>
              </a:rPr>
              <a:t>Δεν επιτρέπεται η μεταφορά σημειώσεων έξω από το εκλογικό κέντρο</a:t>
            </a:r>
          </a:p>
          <a:p>
            <a:pPr marL="274320" indent="-274320">
              <a:spcBef>
                <a:spcPts val="0"/>
              </a:spcBef>
              <a:spcAft>
                <a:spcPts val="0"/>
              </a:spcAft>
              <a:buClr>
                <a:schemeClr val="accent3"/>
              </a:buClr>
              <a:buNone/>
              <a:defRPr/>
            </a:pPr>
            <a:r>
              <a:rPr lang="en-GB" sz="2400" i="1" dirty="0">
                <a:latin typeface="+mj-lt"/>
              </a:rPr>
              <a:t>	</a:t>
            </a:r>
            <a:endParaRPr lang="el-GR" sz="2400" i="1" dirty="0">
              <a:latin typeface="+mj-lt"/>
            </a:endParaRPr>
          </a:p>
          <a:p>
            <a:pPr marL="274320" indent="-274320" algn="ctr">
              <a:spcBef>
                <a:spcPts val="0"/>
              </a:spcBef>
              <a:spcAft>
                <a:spcPts val="0"/>
              </a:spcAft>
              <a:buClr>
                <a:schemeClr val="accent3"/>
              </a:buClr>
              <a:buNone/>
              <a:defRPr/>
            </a:pPr>
            <a:r>
              <a:rPr lang="el-GR" sz="2400" dirty="0">
                <a:latin typeface="+mj-lt"/>
              </a:rPr>
              <a:t>Μέλη τοπικών αρχών παρίστανται μόνο εάν είναι εξουσιοδοτημένοι αντιπρόσωποι</a:t>
            </a:r>
            <a:endParaRPr lang="en-US" sz="2400" dirty="0">
              <a:latin typeface="+mj-lt"/>
            </a:endParaRPr>
          </a:p>
        </p:txBody>
      </p:sp>
      <p:pic>
        <p:nvPicPr>
          <p:cNvPr id="7" name="Picture 6" descr="C:\Documents and Settings\user\Local Settings\Temporary Internet Files\Content.IE5\7NR3QBD6\MCj04347500000[1].png">
            <a:extLst>
              <a:ext uri="{FF2B5EF4-FFF2-40B4-BE49-F238E27FC236}">
                <a16:creationId xmlns:a16="http://schemas.microsoft.com/office/drawing/2014/main" id="{C612EFD1-32C6-4125-ABFA-039C30EED580}"/>
              </a:ext>
            </a:extLst>
          </p:cNvPr>
          <p:cNvPicPr>
            <a:picLocks noChangeAspect="1" noChangeArrowheads="1"/>
          </p:cNvPicPr>
          <p:nvPr/>
        </p:nvPicPr>
        <p:blipFill>
          <a:blip r:embed="rId3"/>
          <a:srcRect/>
          <a:stretch>
            <a:fillRect/>
          </a:stretch>
        </p:blipFill>
        <p:spPr bwMode="auto">
          <a:xfrm>
            <a:off x="3029209" y="3862343"/>
            <a:ext cx="428625" cy="428625"/>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4"/>
          <a:srcRect t="22691" b="24503"/>
          <a:stretch/>
        </p:blipFill>
        <p:spPr>
          <a:xfrm>
            <a:off x="10478403" y="5949202"/>
            <a:ext cx="1626824" cy="859051"/>
          </a:xfrm>
          <a:prstGeom prst="rect">
            <a:avLst/>
          </a:prstGeom>
        </p:spPr>
      </p:pic>
    </p:spTree>
    <p:extLst>
      <p:ext uri="{BB962C8B-B14F-4D97-AF65-F5344CB8AC3E}">
        <p14:creationId xmlns:p14="http://schemas.microsoft.com/office/powerpoint/2010/main" val="1714948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000" tmFilter="0, 0; .2, .5; .8, .5; 1, 0"/>
                                        <p:tgtEl>
                                          <p:spTgt spid="7"/>
                                        </p:tgtEl>
                                      </p:cBhvr>
                                    </p:animEffect>
                                    <p:animScale>
                                      <p:cBhvr>
                                        <p:cTn id="7" dur="50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E1FECD8-9E97-4F2D-AF97-328772AFC637}"/>
              </a:ext>
            </a:extLst>
          </p:cNvPr>
          <p:cNvPicPr>
            <a:picLocks noChangeAspect="1"/>
          </p:cNvPicPr>
          <p:nvPr/>
        </p:nvPicPr>
        <p:blipFill rotWithShape="1">
          <a:blip r:embed="rId2"/>
          <a:srcRect t="22691" b="24503"/>
          <a:stretch/>
        </p:blipFill>
        <p:spPr>
          <a:xfrm>
            <a:off x="10478403" y="5949202"/>
            <a:ext cx="1626824" cy="859051"/>
          </a:xfrm>
          <a:prstGeom prst="rect">
            <a:avLst/>
          </a:prstGeom>
        </p:spPr>
      </p:pic>
      <p:sp>
        <p:nvSpPr>
          <p:cNvPr id="2" name="Title 1">
            <a:extLst>
              <a:ext uri="{FF2B5EF4-FFF2-40B4-BE49-F238E27FC236}">
                <a16:creationId xmlns:a16="http://schemas.microsoft.com/office/drawing/2014/main" id="{0D9BCE53-E8D5-4CBC-AAC9-E769DF0376D2}"/>
              </a:ext>
            </a:extLst>
          </p:cNvPr>
          <p:cNvSpPr>
            <a:spLocks noGrp="1"/>
          </p:cNvSpPr>
          <p:nvPr>
            <p:ph type="title"/>
          </p:nvPr>
        </p:nvSpPr>
        <p:spPr>
          <a:xfrm>
            <a:off x="581192" y="621102"/>
            <a:ext cx="11029616" cy="713089"/>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Παρουσία αντιπροσώπων συνδυασμών/ανεξαρτήτων </a:t>
            </a:r>
            <a:endParaRPr lang="en-GB" sz="4000" b="1" cap="none" dirty="0">
              <a:solidFill>
                <a:srgbClr val="0070C0"/>
              </a:solidFill>
            </a:endParaRPr>
          </a:p>
        </p:txBody>
      </p:sp>
      <p:sp>
        <p:nvSpPr>
          <p:cNvPr id="3" name="Content Placeholder 2">
            <a:extLst>
              <a:ext uri="{FF2B5EF4-FFF2-40B4-BE49-F238E27FC236}">
                <a16:creationId xmlns:a16="http://schemas.microsoft.com/office/drawing/2014/main" id="{3B50D4AF-EC90-468D-8666-6F753BAE82BE}"/>
              </a:ext>
            </a:extLst>
          </p:cNvPr>
          <p:cNvSpPr>
            <a:spLocks noGrp="1"/>
          </p:cNvSpPr>
          <p:nvPr>
            <p:ph idx="1"/>
          </p:nvPr>
        </p:nvSpPr>
        <p:spPr>
          <a:xfrm>
            <a:off x="333376" y="1431983"/>
            <a:ext cx="11477624" cy="4804915"/>
          </a:xfrm>
        </p:spPr>
        <p:txBody>
          <a:bodyPr>
            <a:normAutofit/>
          </a:bodyPr>
          <a:lstStyle/>
          <a:p>
            <a:pPr>
              <a:buFont typeface="Wingdings" panose="05000000000000000000" pitchFamily="2" charset="2"/>
              <a:buChar char="Ø"/>
            </a:pPr>
            <a:r>
              <a:rPr lang="el-GR" sz="2200" dirty="0">
                <a:latin typeface="Calibri" panose="020F0502020204030204" pitchFamily="34" charset="0"/>
                <a:cs typeface="Calibri" panose="020F0502020204030204" pitchFamily="34" charset="0"/>
              </a:rPr>
              <a:t>Η παρουσία των αντιπροσώπων εντός του κέντρου θα </a:t>
            </a:r>
            <a:r>
              <a:rPr lang="el-GR" sz="2200" dirty="0" err="1">
                <a:latin typeface="Calibri" panose="020F0502020204030204" pitchFamily="34" charset="0"/>
                <a:cs typeface="Calibri" panose="020F0502020204030204" pitchFamily="34" charset="0"/>
              </a:rPr>
              <a:t>διέπεται</a:t>
            </a:r>
            <a:r>
              <a:rPr lang="el-GR" sz="2200" dirty="0">
                <a:latin typeface="Calibri" panose="020F0502020204030204" pitchFamily="34" charset="0"/>
                <a:cs typeface="Calibri" panose="020F0502020204030204" pitchFamily="34" charset="0"/>
              </a:rPr>
              <a:t> από το σχετικό πρωτόκολλο</a:t>
            </a:r>
          </a:p>
          <a:p>
            <a:pPr>
              <a:buFont typeface="Wingdings" panose="05000000000000000000" pitchFamily="2" charset="2"/>
              <a:buChar char="Ø"/>
            </a:pPr>
            <a:r>
              <a:rPr lang="el-GR" sz="2200" dirty="0">
                <a:latin typeface="Calibri" panose="020F0502020204030204" pitchFamily="34" charset="0"/>
                <a:cs typeface="Calibri" panose="020F0502020204030204" pitchFamily="34" charset="0"/>
              </a:rPr>
              <a:t>Ο αριθμός των αντιπροσώπων των συνδυασμών εντός του εκλογικού κέντρου, θα εξαρτάται από το μέγεθος της αίθουσας.</a:t>
            </a:r>
          </a:p>
          <a:p>
            <a:pPr lvl="1">
              <a:buFont typeface="Wingdings" panose="05000000000000000000" pitchFamily="2" charset="2"/>
              <a:buChar char="Ø"/>
            </a:pPr>
            <a:r>
              <a:rPr lang="el-GR" sz="2200" dirty="0">
                <a:latin typeface="Calibri" panose="020F0502020204030204" pitchFamily="34" charset="0"/>
                <a:cs typeface="Calibri" panose="020F0502020204030204" pitchFamily="34" charset="0"/>
              </a:rPr>
              <a:t>Εκτιμάται, πως θα μπορούν να βρίσκονται περίπου τέσσερεις αντιπρόσωποι </a:t>
            </a:r>
          </a:p>
          <a:p>
            <a:pPr lvl="1">
              <a:buFont typeface="Wingdings" panose="05000000000000000000" pitchFamily="2" charset="2"/>
              <a:buChar char="Ø"/>
            </a:pPr>
            <a:r>
              <a:rPr lang="el-GR" sz="2200" dirty="0">
                <a:latin typeface="Calibri" panose="020F0502020204030204" pitchFamily="34" charset="0"/>
                <a:cs typeface="Calibri" panose="020F0502020204030204" pitchFamily="34" charset="0"/>
              </a:rPr>
              <a:t>Εάν υπάρχουν περισσότεροι αντιπρόσωποι, με ευθύνη των </a:t>
            </a:r>
            <a:r>
              <a:rPr lang="el-GR" sz="2200" dirty="0" err="1">
                <a:latin typeface="Calibri" panose="020F0502020204030204" pitchFamily="34" charset="0"/>
                <a:cs typeface="Calibri" panose="020F0502020204030204" pitchFamily="34" charset="0"/>
              </a:rPr>
              <a:t>Προεδρευόντων</a:t>
            </a:r>
            <a:r>
              <a:rPr lang="el-GR" sz="2200" dirty="0">
                <a:latin typeface="Calibri" panose="020F0502020204030204" pitchFamily="34" charset="0"/>
                <a:cs typeface="Calibri" panose="020F0502020204030204" pitchFamily="34" charset="0"/>
              </a:rPr>
              <a:t>, θα γίνεται εναλλαγή τους </a:t>
            </a:r>
          </a:p>
          <a:p>
            <a:pPr>
              <a:buFont typeface="Wingdings" panose="05000000000000000000" pitchFamily="2" charset="2"/>
              <a:buChar char="Ø"/>
            </a:pPr>
            <a:r>
              <a:rPr lang="el-GR" sz="2200" dirty="0">
                <a:latin typeface="Calibri" panose="020F0502020204030204" pitchFamily="34" charset="0"/>
                <a:cs typeface="Calibri" panose="020F0502020204030204" pitchFamily="34" charset="0"/>
              </a:rPr>
              <a:t>Επιτρέπεται στους αντιπροσώπων των συνδυασμών η χρήση εμβλήματος (περιλαμβανομένου και συμβόλου στις μάσκες) που να αφορά τους συνδυασμούς, που εκπροσωπούν</a:t>
            </a:r>
          </a:p>
          <a:p>
            <a:pPr marL="0" indent="0">
              <a:buNone/>
            </a:pPr>
            <a:r>
              <a:rPr lang="el-GR" sz="2200" dirty="0">
                <a:solidFill>
                  <a:srgbClr val="FF0000"/>
                </a:solidFill>
                <a:latin typeface="Calibri" panose="020F0502020204030204" pitchFamily="34" charset="0"/>
                <a:cs typeface="Calibri" panose="020F0502020204030204" pitchFamily="34" charset="0"/>
              </a:rPr>
              <a:t>(!) Δεν επιτρέπεται η χρήση οποιοδήποτε συμβόλου</a:t>
            </a:r>
            <a:r>
              <a:rPr lang="en-CY" sz="2200" dirty="0">
                <a:solidFill>
                  <a:srgbClr val="FF0000"/>
                </a:solidFill>
                <a:latin typeface="Calibri" panose="020F0502020204030204" pitchFamily="34" charset="0"/>
                <a:cs typeface="Calibri" panose="020F0502020204030204" pitchFamily="34" charset="0"/>
              </a:rPr>
              <a:t> </a:t>
            </a:r>
            <a:r>
              <a:rPr lang="el-GR" sz="2200" dirty="0">
                <a:solidFill>
                  <a:srgbClr val="FF0000"/>
                </a:solidFill>
                <a:latin typeface="Calibri" panose="020F0502020204030204" pitchFamily="34" charset="0"/>
                <a:cs typeface="Calibri" panose="020F0502020204030204" pitchFamily="34" charset="0"/>
              </a:rPr>
              <a:t>(περιλαμβανομένου και σήματος στις μάσκες)</a:t>
            </a:r>
            <a:r>
              <a:rPr lang="en-US" sz="2200" dirty="0">
                <a:solidFill>
                  <a:srgbClr val="FF0000"/>
                </a:solidFill>
                <a:latin typeface="Calibri" panose="020F0502020204030204" pitchFamily="34" charset="0"/>
                <a:cs typeface="Calibri" panose="020F0502020204030204" pitchFamily="34" charset="0"/>
              </a:rPr>
              <a:t> </a:t>
            </a:r>
            <a:r>
              <a:rPr lang="el-GR" sz="2200" dirty="0">
                <a:solidFill>
                  <a:srgbClr val="FF0000"/>
                </a:solidFill>
                <a:latin typeface="Calibri" panose="020F0502020204030204" pitchFamily="34" charset="0"/>
                <a:cs typeface="Calibri" panose="020F0502020204030204" pitchFamily="34" charset="0"/>
              </a:rPr>
              <a:t>από τους ψηφοφόρους, που να παραπέμπει σε οποιοδήποτε συνδυασμό ή κόμμα</a:t>
            </a:r>
            <a:endParaRPr lang="en-GB" sz="22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0328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E1FECD8-9E97-4F2D-AF97-328772AFC637}"/>
              </a:ext>
            </a:extLst>
          </p:cNvPr>
          <p:cNvPicPr>
            <a:picLocks noChangeAspect="1"/>
          </p:cNvPicPr>
          <p:nvPr/>
        </p:nvPicPr>
        <p:blipFill rotWithShape="1">
          <a:blip r:embed="rId2"/>
          <a:srcRect t="22691" b="24503"/>
          <a:stretch/>
        </p:blipFill>
        <p:spPr>
          <a:xfrm>
            <a:off x="10478403" y="5949202"/>
            <a:ext cx="1626824" cy="859051"/>
          </a:xfrm>
          <a:prstGeom prst="rect">
            <a:avLst/>
          </a:prstGeom>
        </p:spPr>
      </p:pic>
      <p:sp>
        <p:nvSpPr>
          <p:cNvPr id="2" name="Title 1">
            <a:extLst>
              <a:ext uri="{FF2B5EF4-FFF2-40B4-BE49-F238E27FC236}">
                <a16:creationId xmlns:a16="http://schemas.microsoft.com/office/drawing/2014/main" id="{0D9BCE53-E8D5-4CBC-AAC9-E769DF0376D2}"/>
              </a:ext>
            </a:extLst>
          </p:cNvPr>
          <p:cNvSpPr>
            <a:spLocks noGrp="1"/>
          </p:cNvSpPr>
          <p:nvPr>
            <p:ph type="title"/>
          </p:nvPr>
        </p:nvSpPr>
        <p:spPr>
          <a:xfrm>
            <a:off x="581192" y="860628"/>
            <a:ext cx="11029616" cy="713089"/>
          </a:xfrm>
        </p:spPr>
        <p:txBody>
          <a:bodyPr>
            <a:normAutofit/>
          </a:bodyPr>
          <a:lstStyle/>
          <a:p>
            <a:pPr algn="ctr"/>
            <a:r>
              <a:rPr lang="el-GR" sz="4000" b="1" cap="none" dirty="0">
                <a:solidFill>
                  <a:srgbClr val="0070C0"/>
                </a:solidFill>
                <a:latin typeface="Calibri" panose="020F0502020204030204" pitchFamily="34" charset="0"/>
                <a:cs typeface="Calibri" panose="020F0502020204030204" pitchFamily="34" charset="0"/>
              </a:rPr>
              <a:t>Λήξη ψηφοφορίας</a:t>
            </a:r>
            <a:endParaRPr lang="en-GB" sz="4000" b="1" cap="none" dirty="0">
              <a:solidFill>
                <a:srgbClr val="0070C0"/>
              </a:solidFill>
            </a:endParaRPr>
          </a:p>
        </p:txBody>
      </p:sp>
      <p:sp>
        <p:nvSpPr>
          <p:cNvPr id="3" name="Content Placeholder 2">
            <a:extLst>
              <a:ext uri="{FF2B5EF4-FFF2-40B4-BE49-F238E27FC236}">
                <a16:creationId xmlns:a16="http://schemas.microsoft.com/office/drawing/2014/main" id="{3B50D4AF-EC90-468D-8666-6F753BAE82BE}"/>
              </a:ext>
            </a:extLst>
          </p:cNvPr>
          <p:cNvSpPr>
            <a:spLocks noGrp="1"/>
          </p:cNvSpPr>
          <p:nvPr>
            <p:ph idx="1"/>
          </p:nvPr>
        </p:nvSpPr>
        <p:spPr>
          <a:xfrm>
            <a:off x="333376" y="1431984"/>
            <a:ext cx="11477624" cy="4641646"/>
          </a:xfrm>
        </p:spPr>
        <p:txBody>
          <a:bodyPr>
            <a:normAutofit/>
          </a:bodyPr>
          <a:lstStyle/>
          <a:p>
            <a:pPr marL="274320" indent="-274320" algn="ctr">
              <a:spcBef>
                <a:spcPts val="0"/>
              </a:spcBef>
              <a:spcAft>
                <a:spcPts val="0"/>
              </a:spcAft>
              <a:buClr>
                <a:schemeClr val="accent3"/>
              </a:buClr>
              <a:buNone/>
              <a:defRPr/>
            </a:pPr>
            <a:r>
              <a:rPr lang="el-GR" sz="2800" dirty="0">
                <a:latin typeface="+mj-lt"/>
              </a:rPr>
              <a:t>	Ο </a:t>
            </a:r>
            <a:r>
              <a:rPr lang="el-GR" sz="2800" dirty="0" err="1">
                <a:latin typeface="+mj-lt"/>
              </a:rPr>
              <a:t>Προεδρεύων</a:t>
            </a:r>
            <a:r>
              <a:rPr lang="el-GR" sz="2800" dirty="0">
                <a:latin typeface="+mj-lt"/>
              </a:rPr>
              <a:t> ενημερώνει τον Βοηθό Έφορο ή/και τον Έφορο εάν θα απαιτηθεί παράταση ψηφοφορίας</a:t>
            </a:r>
          </a:p>
          <a:p>
            <a:pPr marL="274320" indent="-274320" algn="ctr">
              <a:spcBef>
                <a:spcPts val="0"/>
              </a:spcBef>
              <a:spcAft>
                <a:spcPts val="0"/>
              </a:spcAft>
              <a:buClr>
                <a:schemeClr val="accent3"/>
              </a:buClr>
              <a:buNone/>
              <a:defRPr/>
            </a:pPr>
            <a:r>
              <a:rPr lang="el-GR" sz="2800" dirty="0">
                <a:latin typeface="+mj-lt"/>
              </a:rPr>
              <a:t>	Σε περίπτωση που μικρός αριθμός ψηφοφόρων βρίσκεται εκτός του εκλογικού κέντρου, αυτοί, τηρώντας το πρωτόκολλο, περιλαμβανομένων των αποστάσεων, αναμένουν να ασκήσουν το εκλογικό τους δικαίωμα και αποχωρούν</a:t>
            </a:r>
          </a:p>
          <a:p>
            <a:pPr marL="274320" indent="-274320" algn="ctr">
              <a:spcBef>
                <a:spcPts val="0"/>
              </a:spcBef>
              <a:spcAft>
                <a:spcPts val="0"/>
              </a:spcAft>
              <a:buClr>
                <a:schemeClr val="accent3"/>
              </a:buClr>
              <a:buNone/>
              <a:defRPr/>
            </a:pPr>
            <a:endParaRPr lang="el-GR" sz="2800" dirty="0">
              <a:latin typeface="+mj-lt"/>
            </a:endParaRPr>
          </a:p>
          <a:p>
            <a:pPr marL="274320" indent="-274320" algn="ctr">
              <a:spcBef>
                <a:spcPts val="0"/>
              </a:spcBef>
              <a:spcAft>
                <a:spcPts val="0"/>
              </a:spcAft>
              <a:buClr>
                <a:schemeClr val="accent3"/>
              </a:buClr>
              <a:buNone/>
              <a:defRPr/>
            </a:pPr>
            <a:r>
              <a:rPr lang="el-GR" sz="2800" dirty="0">
                <a:latin typeface="+mj-lt"/>
              </a:rPr>
              <a:t>Παράταση δίδεται μόνο κατά την απόλυτη κρίση του </a:t>
            </a:r>
            <a:r>
              <a:rPr lang="el-GR" sz="2800" dirty="0" err="1">
                <a:latin typeface="+mj-lt"/>
              </a:rPr>
              <a:t>Προεδρεύοντα</a:t>
            </a:r>
            <a:r>
              <a:rPr lang="el-GR" sz="2800" dirty="0">
                <a:latin typeface="+mj-lt"/>
              </a:rPr>
              <a:t>, εάν οι συνθήκες το απαιτούν</a:t>
            </a:r>
          </a:p>
        </p:txBody>
      </p:sp>
      <p:pic>
        <p:nvPicPr>
          <p:cNvPr id="5" name="Picture 4" descr="C:\Documents and Settings\user\Local Settings\Temporary Internet Files\Content.IE5\7NR3QBD6\MCj04347500000[1].png">
            <a:extLst>
              <a:ext uri="{FF2B5EF4-FFF2-40B4-BE49-F238E27FC236}">
                <a16:creationId xmlns:a16="http://schemas.microsoft.com/office/drawing/2014/main" id="{7E148157-015A-4D43-B64C-D63392C2B79D}"/>
              </a:ext>
            </a:extLst>
          </p:cNvPr>
          <p:cNvPicPr>
            <a:picLocks noChangeAspect="1" noChangeArrowheads="1"/>
          </p:cNvPicPr>
          <p:nvPr/>
        </p:nvPicPr>
        <p:blipFill>
          <a:blip r:embed="rId3"/>
          <a:srcRect/>
          <a:stretch>
            <a:fillRect/>
          </a:stretch>
        </p:blipFill>
        <p:spPr bwMode="auto">
          <a:xfrm>
            <a:off x="5857875" y="4491518"/>
            <a:ext cx="428625" cy="4286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852674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000" tmFilter="0, 0; .2, .5; .8, .5; 1, 0"/>
                                        <p:tgtEl>
                                          <p:spTgt spid="5"/>
                                        </p:tgtEl>
                                      </p:cBhvr>
                                    </p:animEffect>
                                    <p:animScale>
                                      <p:cBhvr>
                                        <p:cTn id="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E1FECD8-9E97-4F2D-AF97-328772AFC637}"/>
              </a:ext>
            </a:extLst>
          </p:cNvPr>
          <p:cNvPicPr>
            <a:picLocks noChangeAspect="1"/>
          </p:cNvPicPr>
          <p:nvPr/>
        </p:nvPicPr>
        <p:blipFill rotWithShape="1">
          <a:blip r:embed="rId2"/>
          <a:srcRect t="22691" b="24503"/>
          <a:stretch/>
        </p:blipFill>
        <p:spPr>
          <a:xfrm>
            <a:off x="10478403" y="5949202"/>
            <a:ext cx="1626824" cy="859051"/>
          </a:xfrm>
          <a:prstGeom prst="rect">
            <a:avLst/>
          </a:prstGeom>
        </p:spPr>
      </p:pic>
      <p:sp>
        <p:nvSpPr>
          <p:cNvPr id="2" name="Title 1">
            <a:extLst>
              <a:ext uri="{FF2B5EF4-FFF2-40B4-BE49-F238E27FC236}">
                <a16:creationId xmlns:a16="http://schemas.microsoft.com/office/drawing/2014/main" id="{0D9BCE53-E8D5-4CBC-AAC9-E769DF0376D2}"/>
              </a:ext>
            </a:extLst>
          </p:cNvPr>
          <p:cNvSpPr>
            <a:spLocks noGrp="1"/>
          </p:cNvSpPr>
          <p:nvPr>
            <p:ph type="title"/>
          </p:nvPr>
        </p:nvSpPr>
        <p:spPr>
          <a:xfrm>
            <a:off x="581192" y="504083"/>
            <a:ext cx="11029616" cy="713089"/>
          </a:xfrm>
        </p:spPr>
        <p:txBody>
          <a:bodyPr>
            <a:normAutofit/>
          </a:bodyPr>
          <a:lstStyle/>
          <a:p>
            <a:pPr algn="ctr"/>
            <a:r>
              <a:rPr lang="el-GR" sz="4000" b="1" cap="none" dirty="0">
                <a:solidFill>
                  <a:srgbClr val="0070C0"/>
                </a:solidFill>
                <a:latin typeface="Calibri" panose="020F0502020204030204" pitchFamily="34" charset="0"/>
                <a:cs typeface="Calibri" panose="020F0502020204030204" pitchFamily="34" charset="0"/>
              </a:rPr>
              <a:t>Λήξη ψηφοφορίας</a:t>
            </a:r>
            <a:endParaRPr lang="en-GB" sz="4000" b="1" cap="none" dirty="0">
              <a:solidFill>
                <a:srgbClr val="0070C0"/>
              </a:solidFill>
            </a:endParaRPr>
          </a:p>
        </p:txBody>
      </p:sp>
      <p:sp>
        <p:nvSpPr>
          <p:cNvPr id="3" name="Content Placeholder 2">
            <a:extLst>
              <a:ext uri="{FF2B5EF4-FFF2-40B4-BE49-F238E27FC236}">
                <a16:creationId xmlns:a16="http://schemas.microsoft.com/office/drawing/2014/main" id="{3B50D4AF-EC90-468D-8666-6F753BAE82BE}"/>
              </a:ext>
            </a:extLst>
          </p:cNvPr>
          <p:cNvSpPr>
            <a:spLocks noGrp="1"/>
          </p:cNvSpPr>
          <p:nvPr>
            <p:ph idx="1"/>
          </p:nvPr>
        </p:nvSpPr>
        <p:spPr>
          <a:xfrm>
            <a:off x="1174458" y="1026542"/>
            <a:ext cx="9303945" cy="4496803"/>
          </a:xfrm>
        </p:spPr>
        <p:txBody>
          <a:bodyPr>
            <a:normAutofit/>
          </a:bodyPr>
          <a:lstStyle/>
          <a:p>
            <a:pPr marL="274320" indent="-274320" algn="ctr">
              <a:buClr>
                <a:schemeClr val="accent3"/>
              </a:buClr>
              <a:buNone/>
              <a:defRPr/>
            </a:pPr>
            <a:r>
              <a:rPr lang="el-GR" sz="2800" dirty="0">
                <a:latin typeface="+mj-lt"/>
              </a:rPr>
              <a:t>	Η κάλπη δεν μπορεί να κλείσει πριν την προκαθορισθείσα ώρα λήξης της ψηφοφορίας, ακόμα και αν αποδεδειγμένα έχουν ψηφίσει όλοι οι εγγεγραμμένοι εκλογείς </a:t>
            </a:r>
          </a:p>
          <a:p>
            <a:pPr marL="274320" indent="-274320" algn="ctr">
              <a:buClr>
                <a:schemeClr val="accent3"/>
              </a:buClr>
              <a:buNone/>
              <a:defRPr/>
            </a:pPr>
            <a:endParaRPr lang="el-GR" sz="2800" dirty="0">
              <a:latin typeface="+mj-lt"/>
            </a:endParaRPr>
          </a:p>
          <a:p>
            <a:pPr marL="274320" indent="-274320" algn="ctr">
              <a:buClr>
                <a:schemeClr val="accent3"/>
              </a:buClr>
              <a:buNone/>
              <a:defRPr/>
            </a:pPr>
            <a:r>
              <a:rPr lang="en-GB" sz="2800" dirty="0">
                <a:latin typeface="+mj-lt"/>
              </a:rPr>
              <a:t>	</a:t>
            </a:r>
            <a:r>
              <a:rPr lang="el-GR" sz="2800" dirty="0">
                <a:latin typeface="+mj-lt"/>
              </a:rPr>
              <a:t>Μετά το κλείσιμο της κάλπης, αυτή δεν μπορεί να ανοίξει για κανένα άλλο λόγο, παρά μόνο για την καταμέτρηση και διαλογή των ψήφων</a:t>
            </a:r>
            <a:endParaRPr lang="en-US" sz="2800" dirty="0">
              <a:latin typeface="+mj-lt"/>
            </a:endParaRPr>
          </a:p>
        </p:txBody>
      </p:sp>
      <p:pic>
        <p:nvPicPr>
          <p:cNvPr id="5" name="Picture 4" descr="C:\Documents and Settings\user\Local Settings\Temporary Internet Files\Content.IE5\7NR3QBD6\MCj04347500000[1].png">
            <a:extLst>
              <a:ext uri="{FF2B5EF4-FFF2-40B4-BE49-F238E27FC236}">
                <a16:creationId xmlns:a16="http://schemas.microsoft.com/office/drawing/2014/main" id="{81F28E17-B4FB-40E0-B561-5AB517506A39}"/>
              </a:ext>
            </a:extLst>
          </p:cNvPr>
          <p:cNvPicPr>
            <a:picLocks noChangeAspect="1" noChangeArrowheads="1"/>
          </p:cNvPicPr>
          <p:nvPr/>
        </p:nvPicPr>
        <p:blipFill>
          <a:blip r:embed="rId3"/>
          <a:srcRect/>
          <a:stretch>
            <a:fillRect/>
          </a:stretch>
        </p:blipFill>
        <p:spPr bwMode="auto">
          <a:xfrm>
            <a:off x="5612117" y="3214687"/>
            <a:ext cx="428625" cy="4286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054609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000" tmFilter="0, 0; .2, .5; .8, .5; 1, 0"/>
                                        <p:tgtEl>
                                          <p:spTgt spid="5"/>
                                        </p:tgtEl>
                                      </p:cBhvr>
                                    </p:animEffect>
                                    <p:animScale>
                                      <p:cBhvr>
                                        <p:cTn id="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822D00-4E03-4688-AB66-281D8CF832B9}"/>
              </a:ext>
            </a:extLst>
          </p:cNvPr>
          <p:cNvPicPr>
            <a:picLocks noChangeAspect="1"/>
          </p:cNvPicPr>
          <p:nvPr/>
        </p:nvPicPr>
        <p:blipFill rotWithShape="1">
          <a:blip r:embed="rId2"/>
          <a:srcRect t="22691" b="24503"/>
          <a:stretch/>
        </p:blipFill>
        <p:spPr>
          <a:xfrm>
            <a:off x="10535363" y="5998949"/>
            <a:ext cx="1626824" cy="859051"/>
          </a:xfrm>
          <a:prstGeom prst="rect">
            <a:avLst/>
          </a:prstGeom>
        </p:spPr>
      </p:pic>
      <p:sp>
        <p:nvSpPr>
          <p:cNvPr id="2" name="Title 1">
            <a:extLst>
              <a:ext uri="{FF2B5EF4-FFF2-40B4-BE49-F238E27FC236}">
                <a16:creationId xmlns:a16="http://schemas.microsoft.com/office/drawing/2014/main" id="{0D9BCE53-E8D5-4CBC-AAC9-E769DF0376D2}"/>
              </a:ext>
            </a:extLst>
          </p:cNvPr>
          <p:cNvSpPr>
            <a:spLocks noGrp="1"/>
          </p:cNvSpPr>
          <p:nvPr>
            <p:ph type="title"/>
          </p:nvPr>
        </p:nvSpPr>
        <p:spPr>
          <a:xfrm>
            <a:off x="581192" y="599414"/>
            <a:ext cx="11029616" cy="564582"/>
          </a:xfrm>
        </p:spPr>
        <p:txBody>
          <a:bodyPr>
            <a:normAutofit/>
          </a:bodyPr>
          <a:lstStyle/>
          <a:p>
            <a:pPr algn="ctr"/>
            <a:r>
              <a:rPr lang="el-GR" b="1" dirty="0" err="1">
                <a:solidFill>
                  <a:srgbClr val="0070C0"/>
                </a:solidFill>
              </a:rPr>
              <a:t>Ληξη</a:t>
            </a:r>
            <a:r>
              <a:rPr lang="el-GR" b="1" dirty="0">
                <a:solidFill>
                  <a:srgbClr val="0070C0"/>
                </a:solidFill>
              </a:rPr>
              <a:t> </a:t>
            </a:r>
            <a:r>
              <a:rPr lang="el-GR" b="1" dirty="0" err="1">
                <a:solidFill>
                  <a:srgbClr val="0070C0"/>
                </a:solidFill>
              </a:rPr>
              <a:t>ψηφοφοριασ</a:t>
            </a:r>
            <a:r>
              <a:rPr lang="el-GR" b="1" dirty="0">
                <a:solidFill>
                  <a:srgbClr val="0070C0"/>
                </a:solidFill>
              </a:rPr>
              <a:t> και </a:t>
            </a:r>
            <a:r>
              <a:rPr lang="el-GR" b="1" dirty="0" err="1">
                <a:solidFill>
                  <a:srgbClr val="0070C0"/>
                </a:solidFill>
              </a:rPr>
              <a:t>αναχωρηση</a:t>
            </a:r>
            <a:r>
              <a:rPr lang="el-GR" b="1" dirty="0">
                <a:solidFill>
                  <a:srgbClr val="0070C0"/>
                </a:solidFill>
              </a:rPr>
              <a:t> </a:t>
            </a:r>
            <a:r>
              <a:rPr lang="el-GR" b="1" dirty="0" err="1">
                <a:solidFill>
                  <a:srgbClr val="0070C0"/>
                </a:solidFill>
              </a:rPr>
              <a:t>απο</a:t>
            </a:r>
            <a:r>
              <a:rPr lang="el-GR" b="1" dirty="0">
                <a:solidFill>
                  <a:srgbClr val="0070C0"/>
                </a:solidFill>
              </a:rPr>
              <a:t> το </a:t>
            </a:r>
            <a:r>
              <a:rPr lang="el-GR" b="1" dirty="0" err="1">
                <a:solidFill>
                  <a:srgbClr val="0070C0"/>
                </a:solidFill>
              </a:rPr>
              <a:t>κεντρο</a:t>
            </a:r>
            <a:endParaRPr lang="en-GB" b="1" dirty="0">
              <a:solidFill>
                <a:srgbClr val="0070C0"/>
              </a:solidFill>
            </a:endParaRPr>
          </a:p>
        </p:txBody>
      </p:sp>
      <p:sp>
        <p:nvSpPr>
          <p:cNvPr id="3" name="Content Placeholder 2">
            <a:extLst>
              <a:ext uri="{FF2B5EF4-FFF2-40B4-BE49-F238E27FC236}">
                <a16:creationId xmlns:a16="http://schemas.microsoft.com/office/drawing/2014/main" id="{3B50D4AF-EC90-468D-8666-6F753BAE82BE}"/>
              </a:ext>
            </a:extLst>
          </p:cNvPr>
          <p:cNvSpPr>
            <a:spLocks noGrp="1"/>
          </p:cNvSpPr>
          <p:nvPr>
            <p:ph idx="1"/>
          </p:nvPr>
        </p:nvSpPr>
        <p:spPr>
          <a:xfrm>
            <a:off x="267128" y="1317072"/>
            <a:ext cx="11640620" cy="5361129"/>
          </a:xfrm>
        </p:spPr>
        <p:txBody>
          <a:bodyPr>
            <a:normAutofit/>
          </a:bodyPr>
          <a:lstStyle/>
          <a:p>
            <a:r>
              <a:rPr lang="el-GR" sz="2800" dirty="0">
                <a:solidFill>
                  <a:srgbClr val="FF0000"/>
                </a:solidFill>
              </a:rPr>
              <a:t>Πριν την αναχώρηση από το εκλογικό κέντρο, θα πρέπει να γίνει απολύμανση όλων των επιφανειών.</a:t>
            </a:r>
          </a:p>
          <a:p>
            <a:r>
              <a:rPr lang="el-GR" sz="2800" dirty="0"/>
              <a:t>Στην περίπτωση που ο/η Προεδρεύων για την παράδοση της κάλπης επιβαίνει στο ίδιο αυτοκίνητο μαζί με άλλα άτομα, θα πρέπει να ακολουθούνται όσα προβλέπονται στο περί </a:t>
            </a:r>
            <a:r>
              <a:rPr lang="el-GR" sz="2800" dirty="0" err="1"/>
              <a:t>Λοιμοκαθάρσεως</a:t>
            </a:r>
            <a:r>
              <a:rPr lang="el-GR" sz="2800" dirty="0"/>
              <a:t> (Καθορισμός Μέτρων για Παρεμπόδιση της Εξάπλωσης του Κορωνοϊού Covid-19) Διάταγμα του Υπουργείου Υγείας, καθώς και οι σχετικές οδηγίες των αρμοδίων Τμημάτων / Υπηρεσιών (Διευθυντή Τμήματος Ηλεκτρομηχανικών Υπηρεσιών, Διευθυντή Τμήματος Επιθεώρησης Εργασίας, Προϊσταμένου Υγειονομικών Υπηρεσιών Υπουργείου Υγείας). </a:t>
            </a:r>
          </a:p>
          <a:p>
            <a:pPr marL="0" indent="0">
              <a:buNone/>
            </a:pPr>
            <a:endParaRPr lang="en-GB" sz="2800" dirty="0"/>
          </a:p>
        </p:txBody>
      </p:sp>
    </p:spTree>
    <p:extLst>
      <p:ext uri="{BB962C8B-B14F-4D97-AF65-F5344CB8AC3E}">
        <p14:creationId xmlns:p14="http://schemas.microsoft.com/office/powerpoint/2010/main" val="6859631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822D00-4E03-4688-AB66-281D8CF832B9}"/>
              </a:ext>
            </a:extLst>
          </p:cNvPr>
          <p:cNvPicPr>
            <a:picLocks noChangeAspect="1"/>
          </p:cNvPicPr>
          <p:nvPr/>
        </p:nvPicPr>
        <p:blipFill rotWithShape="1">
          <a:blip r:embed="rId2"/>
          <a:srcRect t="22691" b="24503"/>
          <a:stretch/>
        </p:blipFill>
        <p:spPr>
          <a:xfrm>
            <a:off x="10535363" y="5998949"/>
            <a:ext cx="1626824" cy="859051"/>
          </a:xfrm>
          <a:prstGeom prst="rect">
            <a:avLst/>
          </a:prstGeom>
        </p:spPr>
      </p:pic>
      <p:sp>
        <p:nvSpPr>
          <p:cNvPr id="2" name="Title 1">
            <a:extLst>
              <a:ext uri="{FF2B5EF4-FFF2-40B4-BE49-F238E27FC236}">
                <a16:creationId xmlns:a16="http://schemas.microsoft.com/office/drawing/2014/main" id="{0D9BCE53-E8D5-4CBC-AAC9-E769DF0376D2}"/>
              </a:ext>
            </a:extLst>
          </p:cNvPr>
          <p:cNvSpPr>
            <a:spLocks noGrp="1"/>
          </p:cNvSpPr>
          <p:nvPr>
            <p:ph type="title"/>
          </p:nvPr>
        </p:nvSpPr>
        <p:spPr>
          <a:xfrm>
            <a:off x="581192" y="599414"/>
            <a:ext cx="11029616" cy="564582"/>
          </a:xfrm>
        </p:spPr>
        <p:txBody>
          <a:bodyPr>
            <a:normAutofit fontScale="90000"/>
          </a:bodyPr>
          <a:lstStyle/>
          <a:p>
            <a:pPr algn="ctr"/>
            <a:r>
              <a:rPr lang="el-GR" sz="3200" b="1" cap="none" dirty="0">
                <a:solidFill>
                  <a:srgbClr val="0070C0"/>
                </a:solidFill>
                <a:latin typeface="Calibri" panose="020F0502020204030204" pitchFamily="34" charset="0"/>
                <a:cs typeface="Calibri" panose="020F0502020204030204" pitchFamily="34" charset="0"/>
              </a:rPr>
              <a:t>Καταμέτρηση και Διαλογή Ψήφων</a:t>
            </a:r>
            <a:endParaRPr lang="en-GB" sz="3200" b="1" cap="none" dirty="0">
              <a:solidFill>
                <a:srgbClr val="0070C0"/>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3B50D4AF-EC90-468D-8666-6F753BAE82BE}"/>
              </a:ext>
            </a:extLst>
          </p:cNvPr>
          <p:cNvSpPr>
            <a:spLocks noGrp="1"/>
          </p:cNvSpPr>
          <p:nvPr>
            <p:ph idx="1"/>
          </p:nvPr>
        </p:nvSpPr>
        <p:spPr>
          <a:xfrm>
            <a:off x="94891" y="1163996"/>
            <a:ext cx="11964837" cy="5514205"/>
          </a:xfrm>
        </p:spPr>
        <p:txBody>
          <a:bodyPr>
            <a:normAutofit fontScale="92500" lnSpcReduction="20000"/>
          </a:bodyPr>
          <a:lstStyle/>
          <a:p>
            <a:pPr>
              <a:buFont typeface="Wingdings" panose="05000000000000000000" pitchFamily="2" charset="2"/>
              <a:buChar char="Ø"/>
            </a:pPr>
            <a:r>
              <a:rPr lang="el-GR" sz="2400" dirty="0"/>
              <a:t>Η καταμέτρηση και διαλογή των ψήφων θα γίνει στα ίδια τα εκλογικά κέντρα από τους ίδιους υπαλλήλους των κέντρων</a:t>
            </a:r>
          </a:p>
          <a:p>
            <a:pPr>
              <a:buFont typeface="Wingdings" panose="05000000000000000000" pitchFamily="2" charset="2"/>
              <a:buChar char="Ø"/>
            </a:pPr>
            <a:r>
              <a:rPr lang="el-GR" sz="2400" dirty="0"/>
              <a:t>Θα τηρείται αυστηρό πρωτόκολλο</a:t>
            </a:r>
          </a:p>
          <a:p>
            <a:pPr lvl="1">
              <a:buFont typeface="Wingdings" panose="05000000000000000000" pitchFamily="2" charset="2"/>
              <a:buChar char="Ø"/>
            </a:pPr>
            <a:r>
              <a:rPr lang="el-GR" sz="2100" dirty="0"/>
              <a:t>Η καταμέτρηση ψήφων θα πρέπει να γίνεται με τη χρήση μάσκας και συχνή απολύμανση των χεριών.</a:t>
            </a:r>
          </a:p>
          <a:p>
            <a:pPr>
              <a:buFont typeface="Wingdings" panose="05000000000000000000" pitchFamily="2" charset="2"/>
              <a:buChar char="Ø"/>
            </a:pPr>
            <a:r>
              <a:rPr lang="el-GR" sz="2400" dirty="0"/>
              <a:t>Οι αντιπρόσωποι των υποψηφίων και κομμάτων δεν επιτρέπεται να παρεμβαίνουν στη διαδικασία καταμέτρησης των ψήφων</a:t>
            </a:r>
          </a:p>
          <a:p>
            <a:pPr>
              <a:buFont typeface="Wingdings" panose="05000000000000000000" pitchFamily="2" charset="2"/>
              <a:buChar char="Ø"/>
            </a:pPr>
            <a:r>
              <a:rPr lang="el-GR" sz="2400" dirty="0"/>
              <a:t>Δεν επιτρέπεται η κατοχή και χρήση από τους επί της διαλογής αντιπροσώπους των υποψηφίων εντύπων καταγραφής των αποτελεσμάτων ή ψηφοδελτίων ή ειδών γραφικής ύλης.</a:t>
            </a:r>
          </a:p>
          <a:p>
            <a:pPr>
              <a:buFont typeface="Wingdings" panose="05000000000000000000" pitchFamily="2" charset="2"/>
              <a:buChar char="Ø"/>
            </a:pPr>
            <a:r>
              <a:rPr lang="el-GR" sz="2400" dirty="0"/>
              <a:t>Διαδικασία καταμέτρησης – διαλογής:</a:t>
            </a:r>
          </a:p>
          <a:p>
            <a:pPr lvl="1">
              <a:buFont typeface="Wingdings" panose="05000000000000000000" pitchFamily="2" charset="2"/>
              <a:buChar char="Ø"/>
            </a:pPr>
            <a:r>
              <a:rPr lang="el-GR" sz="2100" dirty="0"/>
              <a:t>Αποσφράγιση κάλπης </a:t>
            </a:r>
          </a:p>
          <a:p>
            <a:pPr lvl="1">
              <a:buFont typeface="Wingdings" panose="05000000000000000000" pitchFamily="2" charset="2"/>
              <a:buChar char="Ø"/>
            </a:pPr>
            <a:r>
              <a:rPr lang="el-GR" sz="2100" dirty="0"/>
              <a:t>Καταμέτρηση και επιβεβαίωση των ψηφοδελτίων στην κάλπη </a:t>
            </a:r>
          </a:p>
          <a:p>
            <a:pPr lvl="1">
              <a:buFont typeface="Wingdings" panose="05000000000000000000" pitchFamily="2" charset="2"/>
              <a:buChar char="Ø"/>
            </a:pPr>
            <a:r>
              <a:rPr lang="el-GR" sz="2100" dirty="0"/>
              <a:t>Καταμέτρηση των ψήφων των συνδυασμών – Λευκών – Άκυρων – Αποστολή αποτελεσμάτων με ΦΑΞ</a:t>
            </a:r>
          </a:p>
          <a:p>
            <a:pPr lvl="1">
              <a:buFont typeface="Wingdings" panose="05000000000000000000" pitchFamily="2" charset="2"/>
              <a:buChar char="Ø"/>
            </a:pPr>
            <a:r>
              <a:rPr lang="el-GR" sz="2100" dirty="0"/>
              <a:t>Καταμέτρηση σταυρών προτίμησης</a:t>
            </a:r>
          </a:p>
          <a:p>
            <a:pPr lvl="1">
              <a:buFont typeface="Wingdings" panose="05000000000000000000" pitchFamily="2" charset="2"/>
              <a:buChar char="Ø"/>
            </a:pPr>
            <a:r>
              <a:rPr lang="el-GR" sz="2100" dirty="0"/>
              <a:t> Επιστροφή κάλπης και του περιεχομένου της στους Εφόρους</a:t>
            </a:r>
            <a:endParaRPr lang="en-GB" sz="2100" dirty="0"/>
          </a:p>
        </p:txBody>
      </p:sp>
    </p:spTree>
    <p:extLst>
      <p:ext uri="{BB962C8B-B14F-4D97-AF65-F5344CB8AC3E}">
        <p14:creationId xmlns:p14="http://schemas.microsoft.com/office/powerpoint/2010/main" val="4073246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822D00-4E03-4688-AB66-281D8CF832B9}"/>
              </a:ext>
            </a:extLst>
          </p:cNvPr>
          <p:cNvPicPr>
            <a:picLocks noChangeAspect="1"/>
          </p:cNvPicPr>
          <p:nvPr/>
        </p:nvPicPr>
        <p:blipFill rotWithShape="1">
          <a:blip r:embed="rId2"/>
          <a:srcRect t="22691" b="24503"/>
          <a:stretch/>
        </p:blipFill>
        <p:spPr>
          <a:xfrm>
            <a:off x="10535363" y="5998949"/>
            <a:ext cx="1626824" cy="859051"/>
          </a:xfrm>
          <a:prstGeom prst="rect">
            <a:avLst/>
          </a:prstGeom>
        </p:spPr>
      </p:pic>
      <p:sp>
        <p:nvSpPr>
          <p:cNvPr id="2" name="Title 1">
            <a:extLst>
              <a:ext uri="{FF2B5EF4-FFF2-40B4-BE49-F238E27FC236}">
                <a16:creationId xmlns:a16="http://schemas.microsoft.com/office/drawing/2014/main" id="{0D9BCE53-E8D5-4CBC-AAC9-E769DF0376D2}"/>
              </a:ext>
            </a:extLst>
          </p:cNvPr>
          <p:cNvSpPr>
            <a:spLocks noGrp="1"/>
          </p:cNvSpPr>
          <p:nvPr>
            <p:ph type="title"/>
          </p:nvPr>
        </p:nvSpPr>
        <p:spPr>
          <a:xfrm>
            <a:off x="581192" y="599414"/>
            <a:ext cx="11029616" cy="564582"/>
          </a:xfrm>
        </p:spPr>
        <p:txBody>
          <a:bodyPr>
            <a:normAutofit fontScale="90000"/>
          </a:bodyPr>
          <a:lstStyle/>
          <a:p>
            <a:pPr algn="ctr"/>
            <a:r>
              <a:rPr lang="el-GR" sz="3200" b="1" cap="none" dirty="0">
                <a:solidFill>
                  <a:srgbClr val="0070C0"/>
                </a:solidFill>
                <a:latin typeface="Calibri" panose="020F0502020204030204" pitchFamily="34" charset="0"/>
                <a:cs typeface="Calibri" panose="020F0502020204030204" pitchFamily="34" charset="0"/>
              </a:rPr>
              <a:t>Καταμέτρηση και Διαλογή Ψήφων</a:t>
            </a:r>
            <a:endParaRPr lang="en-GB" sz="3200" b="1" cap="none" dirty="0">
              <a:solidFill>
                <a:srgbClr val="0070C0"/>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3B50D4AF-EC90-468D-8666-6F753BAE82BE}"/>
              </a:ext>
            </a:extLst>
          </p:cNvPr>
          <p:cNvSpPr>
            <a:spLocks noGrp="1"/>
          </p:cNvSpPr>
          <p:nvPr>
            <p:ph idx="1"/>
          </p:nvPr>
        </p:nvSpPr>
        <p:spPr>
          <a:xfrm>
            <a:off x="1216404" y="1163997"/>
            <a:ext cx="9840286" cy="4951578"/>
          </a:xfrm>
        </p:spPr>
        <p:txBody>
          <a:bodyPr>
            <a:normAutofit/>
          </a:bodyPr>
          <a:lstStyle/>
          <a:p>
            <a:pPr marL="0" indent="0" algn="ctr">
              <a:buClr>
                <a:schemeClr val="accent3"/>
              </a:buClr>
              <a:buNone/>
              <a:defRPr/>
            </a:pPr>
            <a:r>
              <a:rPr lang="el-GR" sz="2400" dirty="0">
                <a:latin typeface="+mj-lt"/>
              </a:rPr>
              <a:t>Η καταμέτρηση και διαλογή των ψηφοδελτίων αρχίζει αμέσως μετά το πέρας της ψηφοφορίας (εκτός εάν ο Έφορος δώσει διαφορετικές οδηγίες)</a:t>
            </a:r>
          </a:p>
          <a:p>
            <a:pPr marL="0" indent="0" algn="ctr">
              <a:buClr>
                <a:schemeClr val="accent3"/>
              </a:buClr>
              <a:buNone/>
              <a:defRPr/>
            </a:pPr>
            <a:r>
              <a:rPr lang="el-GR" sz="2400" dirty="0">
                <a:latin typeface="+mj-lt"/>
              </a:rPr>
              <a:t>Λαμβάνεται πρόνοια όπως οι αντιπρόσωποι των κομμάτων/υποψηφίων που παρίστανται στη διαδικασία τηρούν πιστά όσα το πρωτόκολλο ορίζει</a:t>
            </a:r>
          </a:p>
          <a:p>
            <a:pPr marL="274320" indent="-274320" algn="ctr">
              <a:buClr>
                <a:schemeClr val="accent3"/>
              </a:buClr>
              <a:buNone/>
              <a:defRPr/>
            </a:pPr>
            <a:endParaRPr lang="el-GR" sz="2400" dirty="0">
              <a:latin typeface="+mj-lt"/>
            </a:endParaRPr>
          </a:p>
          <a:p>
            <a:pPr marL="0" indent="0" algn="ctr">
              <a:buClr>
                <a:schemeClr val="accent3"/>
              </a:buClr>
              <a:buNone/>
              <a:defRPr/>
            </a:pPr>
            <a:r>
              <a:rPr lang="el-GR" sz="2400" dirty="0">
                <a:latin typeface="+mj-lt"/>
              </a:rPr>
              <a:t>Σε κανένα πρόσωπο, πέραν του </a:t>
            </a:r>
            <a:r>
              <a:rPr lang="el-GR" sz="2400" dirty="0" err="1">
                <a:latin typeface="+mj-lt"/>
              </a:rPr>
              <a:t>Προεδρεύοντα</a:t>
            </a:r>
            <a:r>
              <a:rPr lang="el-GR" sz="2400" dirty="0">
                <a:latin typeface="+mj-lt"/>
              </a:rPr>
              <a:t>, των βοηθών του και των αντιπροσώπων των κομμάτων/υποψηφίων, δεν επιτρέπεται η παρουσία στο εκλογικό κέντρο (ούτε σε Μ.Μ.Ε., εκτός εάν έχουν γίνει διευθετήσεις για λήψη πλάνων)</a:t>
            </a:r>
          </a:p>
        </p:txBody>
      </p:sp>
      <p:pic>
        <p:nvPicPr>
          <p:cNvPr id="6" name="Picture 5" descr="C:\Documents and Settings\user\Local Settings\Temporary Internet Files\Content.IE5\7NR3QBD6\MCj04347500000[1].png">
            <a:extLst>
              <a:ext uri="{FF2B5EF4-FFF2-40B4-BE49-F238E27FC236}">
                <a16:creationId xmlns:a16="http://schemas.microsoft.com/office/drawing/2014/main" id="{69031D84-C812-4A2A-9E82-AF7220934B90}"/>
              </a:ext>
            </a:extLst>
          </p:cNvPr>
          <p:cNvPicPr>
            <a:picLocks noChangeAspect="1" noChangeArrowheads="1"/>
          </p:cNvPicPr>
          <p:nvPr/>
        </p:nvPicPr>
        <p:blipFill>
          <a:blip r:embed="rId3"/>
          <a:srcRect/>
          <a:stretch>
            <a:fillRect/>
          </a:stretch>
        </p:blipFill>
        <p:spPr bwMode="auto">
          <a:xfrm>
            <a:off x="5922234" y="3639786"/>
            <a:ext cx="428625" cy="4286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282418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000" tmFilter="0, 0; .2, .5; .8, .5; 1, 0"/>
                                        <p:tgtEl>
                                          <p:spTgt spid="6"/>
                                        </p:tgtEl>
                                      </p:cBhvr>
                                    </p:animEffect>
                                    <p:animScale>
                                      <p:cBhvr>
                                        <p:cTn id="7" dur="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822D00-4E03-4688-AB66-281D8CF832B9}"/>
              </a:ext>
            </a:extLst>
          </p:cNvPr>
          <p:cNvPicPr>
            <a:picLocks noChangeAspect="1"/>
          </p:cNvPicPr>
          <p:nvPr/>
        </p:nvPicPr>
        <p:blipFill rotWithShape="1">
          <a:blip r:embed="rId2"/>
          <a:srcRect t="22691" b="24503"/>
          <a:stretch/>
        </p:blipFill>
        <p:spPr>
          <a:xfrm>
            <a:off x="10535363" y="5998949"/>
            <a:ext cx="1626824" cy="859051"/>
          </a:xfrm>
          <a:prstGeom prst="rect">
            <a:avLst/>
          </a:prstGeom>
        </p:spPr>
      </p:pic>
      <p:sp>
        <p:nvSpPr>
          <p:cNvPr id="3" name="Content Placeholder 2">
            <a:extLst>
              <a:ext uri="{FF2B5EF4-FFF2-40B4-BE49-F238E27FC236}">
                <a16:creationId xmlns:a16="http://schemas.microsoft.com/office/drawing/2014/main" id="{3B50D4AF-EC90-468D-8666-6F753BAE82BE}"/>
              </a:ext>
            </a:extLst>
          </p:cNvPr>
          <p:cNvSpPr>
            <a:spLocks noGrp="1"/>
          </p:cNvSpPr>
          <p:nvPr>
            <p:ph idx="1"/>
          </p:nvPr>
        </p:nvSpPr>
        <p:spPr>
          <a:xfrm>
            <a:off x="973122" y="1163997"/>
            <a:ext cx="10234569" cy="5094590"/>
          </a:xfrm>
        </p:spPr>
        <p:txBody>
          <a:bodyPr>
            <a:normAutofit/>
          </a:bodyPr>
          <a:lstStyle/>
          <a:p>
            <a:pPr marL="514350" indent="-514350">
              <a:buClrTx/>
              <a:buFont typeface="+mj-lt"/>
              <a:buAutoNum type="arabicPeriod"/>
              <a:defRPr/>
            </a:pPr>
            <a:r>
              <a:rPr lang="el-GR" sz="3200" dirty="0">
                <a:latin typeface="+mj-lt"/>
              </a:rPr>
              <a:t>Τοποθέτηση κάλπης στο τραπέζι </a:t>
            </a:r>
          </a:p>
          <a:p>
            <a:pPr marL="514350" indent="-514350">
              <a:buClrTx/>
              <a:buFont typeface="+mj-lt"/>
              <a:buAutoNum type="arabicPeriod"/>
              <a:defRPr/>
            </a:pPr>
            <a:r>
              <a:rPr lang="el-GR" sz="3200" dirty="0">
                <a:latin typeface="+mj-lt"/>
              </a:rPr>
              <a:t>Θραύση της σφραγίδας και άνοιγμα της κάλπης στην παρουσία των αντιπροσώπων των υποψηφίων, εάν παρευρίσκονται</a:t>
            </a:r>
          </a:p>
          <a:p>
            <a:pPr marL="514350" indent="-514350">
              <a:buClrTx/>
              <a:buFont typeface="+mj-lt"/>
              <a:buAutoNum type="arabicPeriod"/>
              <a:defRPr/>
            </a:pPr>
            <a:r>
              <a:rPr lang="el-GR" sz="3200" dirty="0">
                <a:latin typeface="+mj-lt"/>
              </a:rPr>
              <a:t>Άδειασμα περιεχομένου κάλπης</a:t>
            </a:r>
          </a:p>
          <a:p>
            <a:pPr marL="514350" indent="-514350">
              <a:buClrTx/>
              <a:buFont typeface="+mj-lt"/>
              <a:buAutoNum type="arabicPeriod"/>
              <a:defRPr/>
            </a:pPr>
            <a:r>
              <a:rPr lang="el-GR" sz="3200" dirty="0">
                <a:latin typeface="+mj-lt"/>
              </a:rPr>
              <a:t>Καταμέτρηση και τακτοποίηση των ψηφοδελτίων σε δεσμίδες των 20</a:t>
            </a:r>
          </a:p>
        </p:txBody>
      </p:sp>
      <p:sp>
        <p:nvSpPr>
          <p:cNvPr id="7" name="Title 1">
            <a:extLst>
              <a:ext uri="{FF2B5EF4-FFF2-40B4-BE49-F238E27FC236}">
                <a16:creationId xmlns:a16="http://schemas.microsoft.com/office/drawing/2014/main" id="{D0B64A90-338B-4A88-A93B-FAE60FBD2CB8}"/>
              </a:ext>
            </a:extLst>
          </p:cNvPr>
          <p:cNvSpPr>
            <a:spLocks noGrp="1"/>
          </p:cNvSpPr>
          <p:nvPr>
            <p:ph type="title"/>
          </p:nvPr>
        </p:nvSpPr>
        <p:spPr>
          <a:xfrm>
            <a:off x="581192" y="599414"/>
            <a:ext cx="11029616" cy="564582"/>
          </a:xfrm>
        </p:spPr>
        <p:txBody>
          <a:bodyPr>
            <a:normAutofit fontScale="90000"/>
          </a:bodyPr>
          <a:lstStyle/>
          <a:p>
            <a:pPr algn="ctr"/>
            <a:r>
              <a:rPr lang="el-GR" sz="3200" b="1" cap="none" dirty="0">
                <a:solidFill>
                  <a:srgbClr val="0070C0"/>
                </a:solidFill>
                <a:latin typeface="Calibri" panose="020F0502020204030204" pitchFamily="34" charset="0"/>
                <a:cs typeface="Calibri" panose="020F0502020204030204" pitchFamily="34" charset="0"/>
              </a:rPr>
              <a:t>Καταμέτρηση Ψήφων</a:t>
            </a:r>
            <a:endParaRPr lang="en-GB" sz="3200" b="1" cap="none"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585349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6B00C7-22AF-4432-B829-EBE032158A47}"/>
              </a:ext>
            </a:extLst>
          </p:cNvPr>
          <p:cNvPicPr>
            <a:picLocks noChangeAspect="1"/>
          </p:cNvPicPr>
          <p:nvPr/>
        </p:nvPicPr>
        <p:blipFill>
          <a:blip r:embed="rId2"/>
          <a:stretch>
            <a:fillRect/>
          </a:stretch>
        </p:blipFill>
        <p:spPr>
          <a:xfrm>
            <a:off x="5626359" y="774440"/>
            <a:ext cx="6087172" cy="5887617"/>
          </a:xfrm>
          <a:prstGeom prst="rect">
            <a:avLst/>
          </a:prstGeom>
          <a:effectLst>
            <a:glow rad="228600">
              <a:schemeClr val="accent2">
                <a:satMod val="175000"/>
                <a:alpha val="40000"/>
              </a:schemeClr>
            </a:glow>
            <a:outerShdw blurRad="50800" dist="38100" dir="8100000" algn="tr" rotWithShape="0">
              <a:prstClr val="black">
                <a:alpha val="40000"/>
              </a:prstClr>
            </a:outerShdw>
          </a:effectLst>
          <a:scene3d>
            <a:camera prst="orthographicFront"/>
            <a:lightRig rig="threePt" dir="t"/>
          </a:scene3d>
          <a:sp3d>
            <a:bevelT w="101600" prst="riblet"/>
          </a:sp3d>
        </p:spPr>
      </p:pic>
      <p:pic>
        <p:nvPicPr>
          <p:cNvPr id="5" name="Picture 4">
            <a:extLst>
              <a:ext uri="{FF2B5EF4-FFF2-40B4-BE49-F238E27FC236}">
                <a16:creationId xmlns:a16="http://schemas.microsoft.com/office/drawing/2014/main" id="{F8822D00-4E03-4688-AB66-281D8CF832B9}"/>
              </a:ext>
            </a:extLst>
          </p:cNvPr>
          <p:cNvPicPr>
            <a:picLocks noChangeAspect="1"/>
          </p:cNvPicPr>
          <p:nvPr/>
        </p:nvPicPr>
        <p:blipFill rotWithShape="1">
          <a:blip r:embed="rId3"/>
          <a:srcRect t="22691" b="24503"/>
          <a:stretch/>
        </p:blipFill>
        <p:spPr>
          <a:xfrm>
            <a:off x="10535363" y="5998949"/>
            <a:ext cx="1626824" cy="859051"/>
          </a:xfrm>
          <a:prstGeom prst="rect">
            <a:avLst/>
          </a:prstGeom>
        </p:spPr>
      </p:pic>
      <p:sp>
        <p:nvSpPr>
          <p:cNvPr id="7" name="Content Placeholder 8">
            <a:extLst>
              <a:ext uri="{FF2B5EF4-FFF2-40B4-BE49-F238E27FC236}">
                <a16:creationId xmlns:a16="http://schemas.microsoft.com/office/drawing/2014/main" id="{BDB15B01-CE35-4C08-AB7F-DBC605B4D5E7}"/>
              </a:ext>
            </a:extLst>
          </p:cNvPr>
          <p:cNvSpPr>
            <a:spLocks noGrp="1"/>
          </p:cNvSpPr>
          <p:nvPr>
            <p:ph idx="1"/>
          </p:nvPr>
        </p:nvSpPr>
        <p:spPr>
          <a:xfrm>
            <a:off x="580318" y="2108719"/>
            <a:ext cx="4597385" cy="2640562"/>
          </a:xfrm>
        </p:spPr>
        <p:txBody>
          <a:bodyPr>
            <a:noAutofit/>
          </a:bodyPr>
          <a:lstStyle/>
          <a:p>
            <a:pPr marL="457200" indent="-457200">
              <a:buClrTx/>
              <a:buFont typeface="+mj-lt"/>
              <a:buAutoNum type="arabicPeriod" startAt="5"/>
              <a:defRPr/>
            </a:pPr>
            <a:r>
              <a:rPr lang="el-GR" sz="2800" dirty="0">
                <a:latin typeface="+mj-lt"/>
              </a:rPr>
              <a:t>Συμπλήρωση Πρακτικού για την Κατάσταση των Ψηφοδελτίων (Ε.Ε.Κ.11)</a:t>
            </a:r>
            <a:endParaRPr lang="en-US" sz="2800" dirty="0">
              <a:latin typeface="+mj-lt"/>
            </a:endParaRPr>
          </a:p>
        </p:txBody>
      </p:sp>
      <p:sp>
        <p:nvSpPr>
          <p:cNvPr id="11" name="Title 1">
            <a:extLst>
              <a:ext uri="{FF2B5EF4-FFF2-40B4-BE49-F238E27FC236}">
                <a16:creationId xmlns:a16="http://schemas.microsoft.com/office/drawing/2014/main" id="{9DAC3B99-E6E1-475C-8619-489FB6784DEF}"/>
              </a:ext>
            </a:extLst>
          </p:cNvPr>
          <p:cNvSpPr>
            <a:spLocks noGrp="1"/>
          </p:cNvSpPr>
          <p:nvPr>
            <p:ph type="title"/>
          </p:nvPr>
        </p:nvSpPr>
        <p:spPr>
          <a:xfrm>
            <a:off x="438989" y="1544137"/>
            <a:ext cx="4880041" cy="564582"/>
          </a:xfrm>
        </p:spPr>
        <p:txBody>
          <a:bodyPr>
            <a:normAutofit fontScale="90000"/>
          </a:bodyPr>
          <a:lstStyle/>
          <a:p>
            <a:pPr algn="ctr"/>
            <a:r>
              <a:rPr lang="el-GR" sz="3200" b="1" cap="none" dirty="0">
                <a:solidFill>
                  <a:srgbClr val="0070C0"/>
                </a:solidFill>
                <a:latin typeface="Calibri" panose="020F0502020204030204" pitchFamily="34" charset="0"/>
                <a:cs typeface="Calibri" panose="020F0502020204030204" pitchFamily="34" charset="0"/>
              </a:rPr>
              <a:t>Πρακτικό κατάστασης ψηφοδελτίων</a:t>
            </a:r>
            <a:endParaRPr lang="en-GB" sz="3200" b="1" cap="none"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50166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sp>
        <p:nvSpPr>
          <p:cNvPr id="2" name="Title 1">
            <a:extLst>
              <a:ext uri="{FF2B5EF4-FFF2-40B4-BE49-F238E27FC236}">
                <a16:creationId xmlns:a16="http://schemas.microsoft.com/office/drawing/2014/main" id="{0D9BCE53-E8D5-4CBC-AAC9-E769DF0376D2}"/>
              </a:ext>
            </a:extLst>
          </p:cNvPr>
          <p:cNvSpPr>
            <a:spLocks noGrp="1"/>
          </p:cNvSpPr>
          <p:nvPr>
            <p:ph type="title"/>
          </p:nvPr>
        </p:nvSpPr>
        <p:spPr>
          <a:xfrm>
            <a:off x="581192" y="896178"/>
            <a:ext cx="11029616" cy="564582"/>
          </a:xfrm>
        </p:spPr>
        <p:txBody>
          <a:bodyPr>
            <a:noAutofit/>
          </a:bodyPr>
          <a:lstStyle/>
          <a:p>
            <a:pPr algn="ctr"/>
            <a:r>
              <a:rPr lang="el-GR" b="1" dirty="0">
                <a:solidFill>
                  <a:srgbClr val="0070C0"/>
                </a:solidFill>
              </a:rPr>
              <a:t>ΕΚΛΟΓΙΚΕΣ ΠΕΡΙΦΕΡΕΙΕΣ, ΤΜΗΜΑΤΑ ΚΑΙ ΚΕΝΤΡΑ</a:t>
            </a:r>
          </a:p>
        </p:txBody>
      </p:sp>
      <p:sp>
        <p:nvSpPr>
          <p:cNvPr id="3" name="Content Placeholder 2">
            <a:extLst>
              <a:ext uri="{FF2B5EF4-FFF2-40B4-BE49-F238E27FC236}">
                <a16:creationId xmlns:a16="http://schemas.microsoft.com/office/drawing/2014/main" id="{3B50D4AF-EC90-468D-8666-6F753BAE82BE}"/>
              </a:ext>
            </a:extLst>
          </p:cNvPr>
          <p:cNvSpPr>
            <a:spLocks noGrp="1"/>
          </p:cNvSpPr>
          <p:nvPr>
            <p:ph idx="1"/>
          </p:nvPr>
        </p:nvSpPr>
        <p:spPr>
          <a:xfrm>
            <a:off x="581192" y="1618721"/>
            <a:ext cx="11029615" cy="4343102"/>
          </a:xfrm>
        </p:spPr>
        <p:txBody>
          <a:bodyPr>
            <a:noAutofit/>
          </a:bodyPr>
          <a:lstStyle/>
          <a:p>
            <a:pPr marL="0" indent="0" algn="ctr">
              <a:buNone/>
            </a:pPr>
            <a:r>
              <a:rPr lang="el-GR" sz="2400" dirty="0"/>
              <a:t>Σύμφωνα με τον περί Εκλογής Μελών των Αντιπροσώπων Νόμο, για σκοπούς βουλευτικών εκλογών, η Δημοκρατία διαιρείται σε έξι εκλογικές περιφέρειες, οι οποίες αντιστοιχούν προς τις έξι επαρχίες. Κάθε εκλογική περιφέρεια υποδιαιρείται σε εκλογικά τμήματα, τα οποία αντιστοιχούν στους δήμους και τις κοινότητες. Σε κάθε εκλογικό τμήμα λειτουργούν εκλογικά κέντρα, στα οποία κατανέμονται οι εγγεγραμμένοι ψηφοφόροι με βάση τη διεύθυνση της κατοικίας τους.</a:t>
            </a:r>
            <a:endParaRPr lang="en-US" sz="2400" dirty="0"/>
          </a:p>
          <a:p>
            <a:pPr marL="0" indent="0" algn="ctr">
              <a:buNone/>
            </a:pPr>
            <a:r>
              <a:rPr lang="el-GR" sz="2400" dirty="0"/>
              <a:t>Για τη διεξαγωγή όλων των σταδίων των βουλευτικών εκλογών, ο Υπουργός Εσωτερικών διορίζει ένα Γενικό και ένα Βοηθό Γενικό Έφορο «δι’ </a:t>
            </a:r>
            <a:r>
              <a:rPr lang="el-GR" sz="2400" dirty="0" err="1"/>
              <a:t>άπασαν</a:t>
            </a:r>
            <a:r>
              <a:rPr lang="el-GR" sz="2400" dirty="0"/>
              <a:t> την </a:t>
            </a:r>
            <a:r>
              <a:rPr lang="el-GR" sz="2400" dirty="0" err="1"/>
              <a:t>Δημοκρατίαν</a:t>
            </a:r>
            <a:r>
              <a:rPr lang="el-GR" sz="2400" dirty="0"/>
              <a:t>», και ανά ένα Έφορο και Βοηθούς Εφόρους «εις εκάστην </a:t>
            </a:r>
            <a:r>
              <a:rPr lang="el-GR" sz="2400" dirty="0" err="1"/>
              <a:t>εκλογικήν</a:t>
            </a:r>
            <a:r>
              <a:rPr lang="el-GR" sz="2400" dirty="0"/>
              <a:t> περιφέρεια» όπως και για το εξωτερικό. </a:t>
            </a:r>
            <a:endParaRPr lang="en-GB" sz="2400" dirty="0"/>
          </a:p>
        </p:txBody>
      </p:sp>
    </p:spTree>
    <p:extLst>
      <p:ext uri="{BB962C8B-B14F-4D97-AF65-F5344CB8AC3E}">
        <p14:creationId xmlns:p14="http://schemas.microsoft.com/office/powerpoint/2010/main" val="1402644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504445-973C-4887-A1AE-CCB15087D28A}"/>
              </a:ext>
            </a:extLst>
          </p:cNvPr>
          <p:cNvPicPr>
            <a:picLocks noChangeAspect="1"/>
          </p:cNvPicPr>
          <p:nvPr/>
        </p:nvPicPr>
        <p:blipFill>
          <a:blip r:embed="rId2"/>
          <a:stretch>
            <a:fillRect/>
          </a:stretch>
        </p:blipFill>
        <p:spPr>
          <a:xfrm>
            <a:off x="5915608" y="681135"/>
            <a:ext cx="5797923" cy="5915608"/>
          </a:xfrm>
          <a:prstGeom prst="rect">
            <a:avLst/>
          </a:prstGeom>
          <a:effectLst>
            <a:glow rad="228600">
              <a:schemeClr val="accent2">
                <a:satMod val="175000"/>
                <a:alpha val="40000"/>
              </a:schemeClr>
            </a:glow>
            <a:outerShdw blurRad="50800" dist="38100" dir="16200000" rotWithShape="0">
              <a:prstClr val="black">
                <a:alpha val="40000"/>
              </a:prstClr>
            </a:outerShdw>
          </a:effectLst>
        </p:spPr>
      </p:pic>
      <p:pic>
        <p:nvPicPr>
          <p:cNvPr id="5" name="Picture 4">
            <a:extLst>
              <a:ext uri="{FF2B5EF4-FFF2-40B4-BE49-F238E27FC236}">
                <a16:creationId xmlns:a16="http://schemas.microsoft.com/office/drawing/2014/main" id="{F8822D00-4E03-4688-AB66-281D8CF832B9}"/>
              </a:ext>
            </a:extLst>
          </p:cNvPr>
          <p:cNvPicPr>
            <a:picLocks noChangeAspect="1"/>
          </p:cNvPicPr>
          <p:nvPr/>
        </p:nvPicPr>
        <p:blipFill rotWithShape="1">
          <a:blip r:embed="rId3"/>
          <a:srcRect t="22691" b="24503"/>
          <a:stretch/>
        </p:blipFill>
        <p:spPr>
          <a:xfrm>
            <a:off x="10535363" y="5998949"/>
            <a:ext cx="1626824" cy="859051"/>
          </a:xfrm>
          <a:prstGeom prst="rect">
            <a:avLst/>
          </a:prstGeom>
        </p:spPr>
      </p:pic>
      <p:sp>
        <p:nvSpPr>
          <p:cNvPr id="9" name="Content Placeholder 8">
            <a:extLst>
              <a:ext uri="{FF2B5EF4-FFF2-40B4-BE49-F238E27FC236}">
                <a16:creationId xmlns:a16="http://schemas.microsoft.com/office/drawing/2014/main" id="{32F88C08-0905-47D7-8E48-8F2FEF9EDE22}"/>
              </a:ext>
            </a:extLst>
          </p:cNvPr>
          <p:cNvSpPr>
            <a:spLocks noGrp="1"/>
          </p:cNvSpPr>
          <p:nvPr>
            <p:ph idx="1"/>
          </p:nvPr>
        </p:nvSpPr>
        <p:spPr>
          <a:xfrm>
            <a:off x="478469" y="1812022"/>
            <a:ext cx="5191227" cy="4066264"/>
          </a:xfrm>
        </p:spPr>
        <p:txBody>
          <a:bodyPr>
            <a:noAutofit/>
          </a:bodyPr>
          <a:lstStyle/>
          <a:p>
            <a:pPr marL="514350" indent="-514350">
              <a:buClrTx/>
              <a:buFont typeface="+mj-lt"/>
              <a:buAutoNum type="arabicPeriod" startAt="6"/>
              <a:defRPr/>
            </a:pPr>
            <a:r>
              <a:rPr lang="el-GR" sz="2300" dirty="0">
                <a:latin typeface="+mj-lt"/>
              </a:rPr>
              <a:t>Σε περίπτωση που ο αριθμός των ψηφοδελτίων τα οποία βρέθηκαν στην κάλπη δεν είναι ίσος με τον αριθμό των εκλογέων που έχουν ψηφίσει, ο Προεδρεύων προβαίνει σε νέα καταμέτρηση και, αν η διαφορά εξακολουθεί να υπάρχει, συμπληρώνει το Πρακτικό </a:t>
            </a:r>
            <a:r>
              <a:rPr lang="el-GR" sz="2300" dirty="0" err="1">
                <a:latin typeface="+mj-lt"/>
              </a:rPr>
              <a:t>Επαναμέτρησης</a:t>
            </a:r>
            <a:r>
              <a:rPr lang="el-GR" sz="2300" dirty="0">
                <a:latin typeface="+mj-lt"/>
              </a:rPr>
              <a:t> των Ψηφοδελτίων (Ε.Ε.Κ.19),</a:t>
            </a:r>
            <a:endParaRPr lang="en-US" sz="2300" dirty="0">
              <a:latin typeface="+mj-lt"/>
            </a:endParaRPr>
          </a:p>
        </p:txBody>
      </p:sp>
      <p:sp>
        <p:nvSpPr>
          <p:cNvPr id="12" name="Title 1">
            <a:extLst>
              <a:ext uri="{FF2B5EF4-FFF2-40B4-BE49-F238E27FC236}">
                <a16:creationId xmlns:a16="http://schemas.microsoft.com/office/drawing/2014/main" id="{858C3095-49BC-4522-A898-0BEBF8E5BC17}"/>
              </a:ext>
            </a:extLst>
          </p:cNvPr>
          <p:cNvSpPr>
            <a:spLocks noGrp="1"/>
          </p:cNvSpPr>
          <p:nvPr>
            <p:ph type="title"/>
          </p:nvPr>
        </p:nvSpPr>
        <p:spPr>
          <a:xfrm>
            <a:off x="478469" y="756164"/>
            <a:ext cx="4988483" cy="708742"/>
          </a:xfrm>
        </p:spPr>
        <p:txBody>
          <a:bodyPr>
            <a:normAutofit/>
          </a:bodyPr>
          <a:lstStyle/>
          <a:p>
            <a:pPr algn="ctr"/>
            <a:r>
              <a:rPr lang="el-GR" sz="3000" b="1" cap="none" dirty="0" err="1">
                <a:solidFill>
                  <a:srgbClr val="0070C0"/>
                </a:solidFill>
                <a:latin typeface="Calibri" panose="020F0502020204030204" pitchFamily="34" charset="0"/>
                <a:cs typeface="Calibri" panose="020F0502020204030204" pitchFamily="34" charset="0"/>
              </a:rPr>
              <a:t>Επαναμέτρηση</a:t>
            </a:r>
            <a:r>
              <a:rPr lang="el-GR" sz="3000" b="1" cap="none" dirty="0">
                <a:solidFill>
                  <a:srgbClr val="0070C0"/>
                </a:solidFill>
                <a:latin typeface="Calibri" panose="020F0502020204030204" pitchFamily="34" charset="0"/>
                <a:cs typeface="Calibri" panose="020F0502020204030204" pitchFamily="34" charset="0"/>
              </a:rPr>
              <a:t> </a:t>
            </a:r>
            <a:r>
              <a:rPr lang="el-GR" sz="3000" b="1" cap="none" dirty="0" err="1">
                <a:solidFill>
                  <a:srgbClr val="0070C0"/>
                </a:solidFill>
                <a:latin typeface="Calibri" panose="020F0502020204030204" pitchFamily="34" charset="0"/>
                <a:cs typeface="Calibri" panose="020F0502020204030204" pitchFamily="34" charset="0"/>
              </a:rPr>
              <a:t>Ψηφοδελτιών</a:t>
            </a:r>
            <a:endParaRPr lang="en-GB" sz="3000" b="1" cap="none"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863648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822D00-4E03-4688-AB66-281D8CF832B9}"/>
              </a:ext>
            </a:extLst>
          </p:cNvPr>
          <p:cNvPicPr>
            <a:picLocks noChangeAspect="1"/>
          </p:cNvPicPr>
          <p:nvPr/>
        </p:nvPicPr>
        <p:blipFill rotWithShape="1">
          <a:blip r:embed="rId2"/>
          <a:srcRect t="22691" b="24503"/>
          <a:stretch/>
        </p:blipFill>
        <p:spPr>
          <a:xfrm>
            <a:off x="10535363" y="5998949"/>
            <a:ext cx="1626824" cy="859051"/>
          </a:xfrm>
          <a:prstGeom prst="rect">
            <a:avLst/>
          </a:prstGeom>
        </p:spPr>
      </p:pic>
      <p:sp>
        <p:nvSpPr>
          <p:cNvPr id="3" name="Content Placeholder 2">
            <a:extLst>
              <a:ext uri="{FF2B5EF4-FFF2-40B4-BE49-F238E27FC236}">
                <a16:creationId xmlns:a16="http://schemas.microsoft.com/office/drawing/2014/main" id="{3B50D4AF-EC90-468D-8666-6F753BAE82BE}"/>
              </a:ext>
            </a:extLst>
          </p:cNvPr>
          <p:cNvSpPr>
            <a:spLocks noGrp="1"/>
          </p:cNvSpPr>
          <p:nvPr>
            <p:ph idx="1"/>
          </p:nvPr>
        </p:nvSpPr>
        <p:spPr>
          <a:xfrm>
            <a:off x="729842" y="1163996"/>
            <a:ext cx="10570129" cy="5194859"/>
          </a:xfrm>
        </p:spPr>
        <p:txBody>
          <a:bodyPr>
            <a:normAutofit/>
          </a:bodyPr>
          <a:lstStyle/>
          <a:p>
            <a:pPr marL="514350" indent="-514350">
              <a:buClrTx/>
              <a:buFont typeface="+mj-lt"/>
              <a:buAutoNum type="arabicPeriod" startAt="8"/>
              <a:defRPr/>
            </a:pPr>
            <a:r>
              <a:rPr lang="el-GR" sz="2400" dirty="0">
                <a:latin typeface="+mj-lt"/>
              </a:rPr>
              <a:t>Ο </a:t>
            </a:r>
            <a:r>
              <a:rPr lang="el-GR" sz="2400" dirty="0" err="1">
                <a:latin typeface="+mj-lt"/>
              </a:rPr>
              <a:t>Προεδρεύων</a:t>
            </a:r>
            <a:r>
              <a:rPr lang="el-GR" sz="2400" dirty="0">
                <a:latin typeface="+mj-lt"/>
              </a:rPr>
              <a:t> ορίζει 2 βοηθούς για τη διαλογή των ψηφοδελτίων </a:t>
            </a:r>
          </a:p>
          <a:p>
            <a:pPr marL="514350" indent="-514350">
              <a:buClrTx/>
              <a:buFont typeface="+mj-lt"/>
              <a:buAutoNum type="arabicPeriod" startAt="8"/>
              <a:defRPr/>
            </a:pPr>
            <a:r>
              <a:rPr lang="el-GR" sz="2400" dirty="0">
                <a:latin typeface="+mj-lt"/>
              </a:rPr>
              <a:t>Η διαλογή των ψηφοδελτίων αρχίζει (απαραίτητα) με την κομματική διαλογή</a:t>
            </a:r>
          </a:p>
          <a:p>
            <a:pPr marL="514350" indent="-514350">
              <a:buClr>
                <a:schemeClr val="accent3"/>
              </a:buClr>
              <a:buNone/>
              <a:defRPr/>
            </a:pPr>
            <a:r>
              <a:rPr lang="el-GR" sz="2400" dirty="0">
                <a:latin typeface="+mj-lt"/>
              </a:rPr>
              <a:t>	Ένας βοηθός ανοίγει το ψηφοδέλτιο με τέτοιο τρόπο ώστε οι παρευρισκόμενοι να μπορούν να βλέπουν τι ψήφισε ο εκλογέας</a:t>
            </a:r>
          </a:p>
          <a:p>
            <a:pPr marL="514350" indent="-514350">
              <a:buClr>
                <a:schemeClr val="accent3"/>
              </a:buClr>
              <a:buNone/>
              <a:defRPr/>
            </a:pPr>
            <a:r>
              <a:rPr lang="el-GR" sz="2400" dirty="0">
                <a:latin typeface="+mj-lt"/>
              </a:rPr>
              <a:t>	Ο άλλος βοηθός τοποθετεί τα ΕΓΚΥΡΑ ψηφοδέλτια σε  στήλες για το κάθε κόμμα/ συνδυασμό/ ανεξάρτητο υποψήφιο και σχηματίζει δεσμίδες των είκοσι ψηφοδελτίων, τα δένει με λαστιχάκια και τα τοποθετεί μπροστά του για να τα έχει υπό τον έλεγχο του</a:t>
            </a:r>
          </a:p>
        </p:txBody>
      </p:sp>
      <p:sp>
        <p:nvSpPr>
          <p:cNvPr id="7" name="Title 1">
            <a:extLst>
              <a:ext uri="{FF2B5EF4-FFF2-40B4-BE49-F238E27FC236}">
                <a16:creationId xmlns:a16="http://schemas.microsoft.com/office/drawing/2014/main" id="{1697C048-D91E-4D50-A2A4-9D4AC770D402}"/>
              </a:ext>
            </a:extLst>
          </p:cNvPr>
          <p:cNvSpPr>
            <a:spLocks noGrp="1"/>
          </p:cNvSpPr>
          <p:nvPr>
            <p:ph type="title"/>
          </p:nvPr>
        </p:nvSpPr>
        <p:spPr>
          <a:xfrm>
            <a:off x="581192" y="599414"/>
            <a:ext cx="11029616" cy="859051"/>
          </a:xfrm>
        </p:spPr>
        <p:txBody>
          <a:bodyPr>
            <a:normAutofit/>
          </a:bodyPr>
          <a:lstStyle/>
          <a:p>
            <a:pPr algn="ctr"/>
            <a:r>
              <a:rPr lang="el-GR" sz="3200" b="1" cap="none" dirty="0">
                <a:solidFill>
                  <a:srgbClr val="0070C0"/>
                </a:solidFill>
                <a:latin typeface="Calibri" panose="020F0502020204030204" pitchFamily="34" charset="0"/>
                <a:cs typeface="Calibri" panose="020F0502020204030204" pitchFamily="34" charset="0"/>
              </a:rPr>
              <a:t>Διαλογή Ψήφων</a:t>
            </a:r>
            <a:endParaRPr lang="en-GB" sz="3200" b="1" cap="none"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21865352"/>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822D00-4E03-4688-AB66-281D8CF832B9}"/>
              </a:ext>
            </a:extLst>
          </p:cNvPr>
          <p:cNvPicPr>
            <a:picLocks noChangeAspect="1"/>
          </p:cNvPicPr>
          <p:nvPr/>
        </p:nvPicPr>
        <p:blipFill rotWithShape="1">
          <a:blip r:embed="rId2"/>
          <a:srcRect t="22691" b="24503"/>
          <a:stretch/>
        </p:blipFill>
        <p:spPr>
          <a:xfrm>
            <a:off x="10535363" y="5998949"/>
            <a:ext cx="1626824" cy="859051"/>
          </a:xfrm>
          <a:prstGeom prst="rect">
            <a:avLst/>
          </a:prstGeom>
        </p:spPr>
      </p:pic>
      <p:sp>
        <p:nvSpPr>
          <p:cNvPr id="3" name="Content Placeholder 2">
            <a:extLst>
              <a:ext uri="{FF2B5EF4-FFF2-40B4-BE49-F238E27FC236}">
                <a16:creationId xmlns:a16="http://schemas.microsoft.com/office/drawing/2014/main" id="{3B50D4AF-EC90-468D-8666-6F753BAE82BE}"/>
              </a:ext>
            </a:extLst>
          </p:cNvPr>
          <p:cNvSpPr>
            <a:spLocks noGrp="1"/>
          </p:cNvSpPr>
          <p:nvPr>
            <p:ph idx="1"/>
          </p:nvPr>
        </p:nvSpPr>
        <p:spPr>
          <a:xfrm>
            <a:off x="1030112" y="1619075"/>
            <a:ext cx="10169191" cy="3774961"/>
          </a:xfrm>
        </p:spPr>
        <p:txBody>
          <a:bodyPr>
            <a:normAutofit/>
          </a:bodyPr>
          <a:lstStyle/>
          <a:p>
            <a:pPr marL="0" indent="0">
              <a:buClr>
                <a:schemeClr val="accent3"/>
              </a:buClr>
              <a:buNone/>
              <a:defRPr/>
            </a:pPr>
            <a:r>
              <a:rPr lang="el-GR" sz="2800" dirty="0">
                <a:latin typeface="+mj-lt"/>
                <a:ea typeface="Times New Roman"/>
              </a:rPr>
              <a:t>Τα άκυρα ψηφοδέλτια για τα οποία δεν υπάρχει οποιαδήποτε αμφιβολία, τοποθετούνται σε δεσμίδες ξεχωριστά</a:t>
            </a:r>
          </a:p>
          <a:p>
            <a:pPr marL="0" indent="0">
              <a:buClr>
                <a:schemeClr val="accent3"/>
              </a:buClr>
              <a:buNone/>
              <a:defRPr/>
            </a:pPr>
            <a:r>
              <a:rPr lang="el-GR" sz="2800" dirty="0">
                <a:latin typeface="+mj-lt"/>
                <a:ea typeface="Times New Roman"/>
              </a:rPr>
              <a:t>Τα λευκά ψηφοδέλτια για τα οποία δεν υπάρχει καμία αμφιβολία τοποθετούνται, επίσης, σε δεσμίδες</a:t>
            </a:r>
            <a:r>
              <a:rPr lang="el-GR" sz="2800" dirty="0">
                <a:latin typeface="+mj-lt"/>
              </a:rPr>
              <a:t> ξεχωριστά</a:t>
            </a:r>
            <a:endParaRPr lang="el-GR" sz="2800" dirty="0">
              <a:effectLst>
                <a:outerShdw blurRad="38100" dist="38100" dir="2700000" algn="tl">
                  <a:srgbClr val="000000">
                    <a:alpha val="43137"/>
                  </a:srgbClr>
                </a:outerShdw>
              </a:effectLst>
              <a:latin typeface="+mj-lt"/>
            </a:endParaRPr>
          </a:p>
          <a:p>
            <a:pPr marL="0" indent="0">
              <a:buClr>
                <a:schemeClr val="accent3"/>
              </a:buClr>
              <a:buNone/>
              <a:defRPr/>
            </a:pPr>
            <a:r>
              <a:rPr lang="el-GR" sz="2800" dirty="0">
                <a:latin typeface="+mj-lt"/>
              </a:rPr>
              <a:t>Τα αμφισβητούμενα ψηφοδέλτια τοποθετούνται ξεχωριστά και, αφού συμπληρωθεί η διαλογή, ο </a:t>
            </a:r>
            <a:r>
              <a:rPr lang="el-GR" sz="2800" dirty="0" err="1">
                <a:latin typeface="+mj-lt"/>
              </a:rPr>
              <a:t>Προεδρεύων</a:t>
            </a:r>
            <a:r>
              <a:rPr lang="el-GR" sz="2800" dirty="0">
                <a:latin typeface="+mj-lt"/>
              </a:rPr>
              <a:t> αποφασίζει για την εγκυρότητά τους στο τέλος της διαδικασίας</a:t>
            </a:r>
            <a:endParaRPr lang="en-US" sz="2800" dirty="0">
              <a:effectLst>
                <a:outerShdw blurRad="38100" dist="38100" dir="2700000" algn="tl">
                  <a:srgbClr val="000000">
                    <a:alpha val="43137"/>
                  </a:srgbClr>
                </a:outerShdw>
              </a:effectLst>
              <a:latin typeface="+mj-lt"/>
            </a:endParaRPr>
          </a:p>
        </p:txBody>
      </p:sp>
      <p:sp>
        <p:nvSpPr>
          <p:cNvPr id="7" name="Title 1">
            <a:extLst>
              <a:ext uri="{FF2B5EF4-FFF2-40B4-BE49-F238E27FC236}">
                <a16:creationId xmlns:a16="http://schemas.microsoft.com/office/drawing/2014/main" id="{5BD32D41-8F01-40E4-8B46-2C887210F9EE}"/>
              </a:ext>
            </a:extLst>
          </p:cNvPr>
          <p:cNvSpPr>
            <a:spLocks noGrp="1"/>
          </p:cNvSpPr>
          <p:nvPr>
            <p:ph type="title"/>
          </p:nvPr>
        </p:nvSpPr>
        <p:spPr>
          <a:xfrm>
            <a:off x="581192" y="874694"/>
            <a:ext cx="11029616" cy="564582"/>
          </a:xfrm>
        </p:spPr>
        <p:txBody>
          <a:bodyPr>
            <a:normAutofit fontScale="90000"/>
          </a:bodyPr>
          <a:lstStyle/>
          <a:p>
            <a:pPr algn="ctr"/>
            <a:r>
              <a:rPr lang="el-GR" sz="3200" b="1" cap="none" dirty="0">
                <a:solidFill>
                  <a:srgbClr val="0070C0"/>
                </a:solidFill>
                <a:latin typeface="Calibri" panose="020F0502020204030204" pitchFamily="34" charset="0"/>
                <a:cs typeface="Calibri" panose="020F0502020204030204" pitchFamily="34" charset="0"/>
              </a:rPr>
              <a:t>Διαλογή Ψήφων</a:t>
            </a:r>
            <a:endParaRPr lang="en-GB" sz="3200" b="1" cap="none"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162322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822D00-4E03-4688-AB66-281D8CF832B9}"/>
              </a:ext>
            </a:extLst>
          </p:cNvPr>
          <p:cNvPicPr>
            <a:picLocks noChangeAspect="1"/>
          </p:cNvPicPr>
          <p:nvPr/>
        </p:nvPicPr>
        <p:blipFill rotWithShape="1">
          <a:blip r:embed="rId2"/>
          <a:srcRect t="22691" b="24503"/>
          <a:stretch/>
        </p:blipFill>
        <p:spPr>
          <a:xfrm>
            <a:off x="10535363" y="5998949"/>
            <a:ext cx="1626824" cy="859051"/>
          </a:xfrm>
          <a:prstGeom prst="rect">
            <a:avLst/>
          </a:prstGeom>
        </p:spPr>
      </p:pic>
      <p:sp>
        <p:nvSpPr>
          <p:cNvPr id="3" name="Content Placeholder 2">
            <a:extLst>
              <a:ext uri="{FF2B5EF4-FFF2-40B4-BE49-F238E27FC236}">
                <a16:creationId xmlns:a16="http://schemas.microsoft.com/office/drawing/2014/main" id="{3B50D4AF-EC90-468D-8666-6F753BAE82BE}"/>
              </a:ext>
            </a:extLst>
          </p:cNvPr>
          <p:cNvSpPr>
            <a:spLocks noGrp="1"/>
          </p:cNvSpPr>
          <p:nvPr>
            <p:ph idx="1"/>
          </p:nvPr>
        </p:nvSpPr>
        <p:spPr>
          <a:xfrm>
            <a:off x="906012" y="1384183"/>
            <a:ext cx="10259736" cy="4194581"/>
          </a:xfrm>
        </p:spPr>
        <p:txBody>
          <a:bodyPr>
            <a:normAutofit/>
          </a:bodyPr>
          <a:lstStyle/>
          <a:p>
            <a:pPr marL="0" indent="0" algn="ctr">
              <a:buNone/>
            </a:pPr>
            <a:r>
              <a:rPr lang="el-GR" sz="2800" dirty="0"/>
              <a:t>Ο </a:t>
            </a:r>
            <a:r>
              <a:rPr lang="el-GR" sz="2800" dirty="0" err="1"/>
              <a:t>Προεδρεύων</a:t>
            </a:r>
            <a:r>
              <a:rPr lang="el-GR" sz="2800" dirty="0"/>
              <a:t>, πριν απορρίψει οποιαδήποτε ψηφοδέλτια ως άκυρα, τα επιδεικνύει στους επί της διαλογής και καταμέτρησης αντιπροσώπους στο εκλογικό κέντρο και, αφού ακούσει τις απόψεις τους, αποφασίζει τελεσίδικα</a:t>
            </a:r>
          </a:p>
          <a:p>
            <a:pPr marL="0" indent="0" algn="ctr">
              <a:buNone/>
            </a:pPr>
            <a:r>
              <a:rPr lang="el-GR" sz="2800" dirty="0"/>
              <a:t>Αντιπρόσωπος που επιθυμεί μπορεί να υποβάλει γραπτώς τυχόν ενστάσεις του για οποιαδήποτε απόφαση του </a:t>
            </a:r>
            <a:r>
              <a:rPr lang="el-GR" sz="2800" dirty="0" err="1"/>
              <a:t>Προεδρεύοντα</a:t>
            </a:r>
            <a:r>
              <a:rPr lang="el-GR" sz="2800" dirty="0"/>
              <a:t> που αφορά σε οποιοδήποτε ψηφοδέλτιο</a:t>
            </a:r>
          </a:p>
        </p:txBody>
      </p:sp>
      <p:sp>
        <p:nvSpPr>
          <p:cNvPr id="7" name="Title 1">
            <a:extLst>
              <a:ext uri="{FF2B5EF4-FFF2-40B4-BE49-F238E27FC236}">
                <a16:creationId xmlns:a16="http://schemas.microsoft.com/office/drawing/2014/main" id="{4559C316-C186-4D30-8FDA-E870E7B7368A}"/>
              </a:ext>
            </a:extLst>
          </p:cNvPr>
          <p:cNvSpPr>
            <a:spLocks noGrp="1"/>
          </p:cNvSpPr>
          <p:nvPr>
            <p:ph type="title"/>
          </p:nvPr>
        </p:nvSpPr>
        <p:spPr>
          <a:xfrm>
            <a:off x="581192" y="1101892"/>
            <a:ext cx="11029616" cy="564582"/>
          </a:xfrm>
        </p:spPr>
        <p:txBody>
          <a:bodyPr>
            <a:normAutofit fontScale="90000"/>
          </a:bodyPr>
          <a:lstStyle/>
          <a:p>
            <a:pPr algn="ctr"/>
            <a:r>
              <a:rPr lang="el-GR" sz="3200" b="1" cap="none" dirty="0">
                <a:solidFill>
                  <a:srgbClr val="0070C0"/>
                </a:solidFill>
                <a:latin typeface="Calibri" panose="020F0502020204030204" pitchFamily="34" charset="0"/>
                <a:cs typeface="Calibri" panose="020F0502020204030204" pitchFamily="34" charset="0"/>
              </a:rPr>
              <a:t>Διαλογή και Καταμέτρηση Ψήφων</a:t>
            </a:r>
            <a:endParaRPr lang="en-GB" sz="3200" b="1" cap="none"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08557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822D00-4E03-4688-AB66-281D8CF832B9}"/>
              </a:ext>
            </a:extLst>
          </p:cNvPr>
          <p:cNvPicPr>
            <a:picLocks noChangeAspect="1"/>
          </p:cNvPicPr>
          <p:nvPr/>
        </p:nvPicPr>
        <p:blipFill rotWithShape="1">
          <a:blip r:embed="rId2"/>
          <a:srcRect t="22691" b="24503"/>
          <a:stretch/>
        </p:blipFill>
        <p:spPr>
          <a:xfrm>
            <a:off x="10535363" y="5998949"/>
            <a:ext cx="1626824" cy="859051"/>
          </a:xfrm>
          <a:prstGeom prst="rect">
            <a:avLst/>
          </a:prstGeom>
        </p:spPr>
      </p:pic>
      <p:sp>
        <p:nvSpPr>
          <p:cNvPr id="3" name="Content Placeholder 2">
            <a:extLst>
              <a:ext uri="{FF2B5EF4-FFF2-40B4-BE49-F238E27FC236}">
                <a16:creationId xmlns:a16="http://schemas.microsoft.com/office/drawing/2014/main" id="{3B50D4AF-EC90-468D-8666-6F753BAE82BE}"/>
              </a:ext>
            </a:extLst>
          </p:cNvPr>
          <p:cNvSpPr>
            <a:spLocks noGrp="1"/>
          </p:cNvSpPr>
          <p:nvPr>
            <p:ph idx="1"/>
          </p:nvPr>
        </p:nvSpPr>
        <p:spPr>
          <a:xfrm>
            <a:off x="1030112" y="1163997"/>
            <a:ext cx="10278248" cy="5052246"/>
          </a:xfrm>
        </p:spPr>
        <p:txBody>
          <a:bodyPr>
            <a:normAutofit/>
          </a:bodyPr>
          <a:lstStyle/>
          <a:p>
            <a:pPr marL="514350" indent="-514350">
              <a:buClrTx/>
              <a:buFont typeface="+mj-lt"/>
              <a:buAutoNum type="arabicPeriod" startAt="10"/>
              <a:defRPr/>
            </a:pPr>
            <a:r>
              <a:rPr lang="el-GR" sz="2700" dirty="0">
                <a:latin typeface="+mj-lt"/>
              </a:rPr>
              <a:t>Μετά την καταμέτρηση των κομματικών ψηφοδελτίων , το Φύλλο Καταμέτρησης Ψήφων συμπληρώνεται, σφραγίζεται και απαραίτητα υπογράφεται από τον </a:t>
            </a:r>
            <a:r>
              <a:rPr lang="el-GR" sz="2700" dirty="0" err="1">
                <a:latin typeface="+mj-lt"/>
              </a:rPr>
              <a:t>Προεδρεύοντα</a:t>
            </a:r>
            <a:r>
              <a:rPr lang="el-GR" sz="2700" dirty="0">
                <a:latin typeface="+mj-lt"/>
              </a:rPr>
              <a:t> και τους καταμετρητές</a:t>
            </a:r>
          </a:p>
          <a:p>
            <a:pPr marL="548640" lvl="2" indent="0">
              <a:buClrTx/>
              <a:buNone/>
              <a:defRPr/>
            </a:pPr>
            <a:r>
              <a:rPr lang="el-GR" sz="2700" dirty="0">
                <a:latin typeface="+mj-lt"/>
              </a:rPr>
              <a:t>(προαιρετικά και από τους αντιπροσώπους των υποψηφίων, όμως, αν αντιπρόσωπος δεν επιθυμεί να υπογράψει το έντυπο, καταγράφεται ότι παρευρέθηκε)</a:t>
            </a:r>
          </a:p>
          <a:p>
            <a:pPr marL="514350" indent="-514350">
              <a:buClrTx/>
              <a:buFont typeface="+mj-lt"/>
              <a:buAutoNum type="arabicPeriod" startAt="11"/>
              <a:defRPr/>
            </a:pPr>
            <a:r>
              <a:rPr lang="el-GR" sz="2700" dirty="0">
                <a:latin typeface="+mj-lt"/>
              </a:rPr>
              <a:t>Το Φύλλο Καταμέτρησης Ψήφων αποστέλλεται με τηλεομοιότυπο από τον </a:t>
            </a:r>
            <a:r>
              <a:rPr lang="el-GR" sz="2700" dirty="0" err="1">
                <a:latin typeface="+mj-lt"/>
              </a:rPr>
              <a:t>Προεδρεύοντα</a:t>
            </a:r>
            <a:r>
              <a:rPr lang="el-GR" sz="2700" dirty="0">
                <a:latin typeface="+mj-lt"/>
              </a:rPr>
              <a:t> στον Έφορο Εκλογής στον </a:t>
            </a:r>
            <a:r>
              <a:rPr lang="el-GR" sz="2700" dirty="0" err="1">
                <a:latin typeface="+mj-lt"/>
              </a:rPr>
              <a:t>αρ</a:t>
            </a:r>
            <a:r>
              <a:rPr lang="el-GR" sz="2700" dirty="0">
                <a:latin typeface="+mj-lt"/>
              </a:rPr>
              <a:t>. 23 - 200990</a:t>
            </a:r>
            <a:endParaRPr lang="en-US" sz="2700" dirty="0">
              <a:latin typeface="+mj-lt"/>
            </a:endParaRPr>
          </a:p>
        </p:txBody>
      </p:sp>
      <p:sp>
        <p:nvSpPr>
          <p:cNvPr id="7" name="Title 1">
            <a:extLst>
              <a:ext uri="{FF2B5EF4-FFF2-40B4-BE49-F238E27FC236}">
                <a16:creationId xmlns:a16="http://schemas.microsoft.com/office/drawing/2014/main" id="{5D593AB0-8D23-4AE9-94AC-2518DBAFF389}"/>
              </a:ext>
            </a:extLst>
          </p:cNvPr>
          <p:cNvSpPr>
            <a:spLocks noGrp="1"/>
          </p:cNvSpPr>
          <p:nvPr>
            <p:ph type="title"/>
          </p:nvPr>
        </p:nvSpPr>
        <p:spPr>
          <a:xfrm>
            <a:off x="581192" y="881705"/>
            <a:ext cx="11029616" cy="564582"/>
          </a:xfrm>
        </p:spPr>
        <p:txBody>
          <a:bodyPr>
            <a:normAutofit fontScale="90000"/>
          </a:bodyPr>
          <a:lstStyle/>
          <a:p>
            <a:pPr algn="ctr"/>
            <a:r>
              <a:rPr lang="el-GR" sz="3200" b="1" cap="none" dirty="0">
                <a:solidFill>
                  <a:srgbClr val="0070C0"/>
                </a:solidFill>
                <a:latin typeface="Calibri" panose="020F0502020204030204" pitchFamily="34" charset="0"/>
                <a:cs typeface="Calibri" panose="020F0502020204030204" pitchFamily="34" charset="0"/>
              </a:rPr>
              <a:t>Καταμέτρηση Ψήφων</a:t>
            </a:r>
            <a:endParaRPr lang="en-GB" sz="3200" b="1" cap="none"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63974283"/>
      </p:ext>
    </p:extLst>
  </p:cSld>
  <p:clrMapOvr>
    <a:masterClrMapping/>
  </p:clrMapOvr>
  <p:transition spd="slow">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822D00-4E03-4688-AB66-281D8CF832B9}"/>
              </a:ext>
            </a:extLst>
          </p:cNvPr>
          <p:cNvPicPr>
            <a:picLocks noChangeAspect="1"/>
          </p:cNvPicPr>
          <p:nvPr/>
        </p:nvPicPr>
        <p:blipFill rotWithShape="1">
          <a:blip r:embed="rId2"/>
          <a:srcRect t="22691" b="24503"/>
          <a:stretch/>
        </p:blipFill>
        <p:spPr>
          <a:xfrm>
            <a:off x="10535363" y="5998949"/>
            <a:ext cx="1626824" cy="859051"/>
          </a:xfrm>
          <a:prstGeom prst="rect">
            <a:avLst/>
          </a:prstGeom>
        </p:spPr>
      </p:pic>
      <p:pic>
        <p:nvPicPr>
          <p:cNvPr id="7" name="Picture 6">
            <a:extLst>
              <a:ext uri="{FF2B5EF4-FFF2-40B4-BE49-F238E27FC236}">
                <a16:creationId xmlns:a16="http://schemas.microsoft.com/office/drawing/2014/main" id="{ED7AB81E-268D-4C5F-95BD-571260B8ADA3}"/>
              </a:ext>
            </a:extLst>
          </p:cNvPr>
          <p:cNvPicPr>
            <a:picLocks noChangeAspect="1"/>
          </p:cNvPicPr>
          <p:nvPr/>
        </p:nvPicPr>
        <p:blipFill>
          <a:blip r:embed="rId3"/>
          <a:stretch>
            <a:fillRect/>
          </a:stretch>
        </p:blipFill>
        <p:spPr>
          <a:xfrm>
            <a:off x="291635" y="727788"/>
            <a:ext cx="5508744" cy="5908986"/>
          </a:xfrm>
          <a:prstGeom prst="rect">
            <a:avLst/>
          </a:prstGeom>
          <a:effectLst>
            <a:glow rad="228600">
              <a:schemeClr val="accent2">
                <a:satMod val="175000"/>
                <a:alpha val="40000"/>
              </a:schemeClr>
            </a:glow>
          </a:effectLst>
        </p:spPr>
      </p:pic>
      <p:pic>
        <p:nvPicPr>
          <p:cNvPr id="8" name="Picture 7">
            <a:extLst>
              <a:ext uri="{FF2B5EF4-FFF2-40B4-BE49-F238E27FC236}">
                <a16:creationId xmlns:a16="http://schemas.microsoft.com/office/drawing/2014/main" id="{FDA2145A-0CD5-49B6-BBC3-C1598866A78D}"/>
              </a:ext>
            </a:extLst>
          </p:cNvPr>
          <p:cNvPicPr>
            <a:picLocks noChangeAspect="1"/>
          </p:cNvPicPr>
          <p:nvPr/>
        </p:nvPicPr>
        <p:blipFill>
          <a:blip r:embed="rId4"/>
          <a:stretch>
            <a:fillRect/>
          </a:stretch>
        </p:blipFill>
        <p:spPr>
          <a:xfrm>
            <a:off x="6391622" y="1278294"/>
            <a:ext cx="5508743" cy="5358480"/>
          </a:xfrm>
          <a:prstGeom prst="rect">
            <a:avLst/>
          </a:prstGeom>
          <a:effectLst>
            <a:glow rad="228600">
              <a:schemeClr val="accent2">
                <a:satMod val="175000"/>
                <a:alpha val="40000"/>
              </a:schemeClr>
            </a:glow>
          </a:effectLst>
        </p:spPr>
      </p:pic>
      <p:sp>
        <p:nvSpPr>
          <p:cNvPr id="9" name="Title 1">
            <a:extLst>
              <a:ext uri="{FF2B5EF4-FFF2-40B4-BE49-F238E27FC236}">
                <a16:creationId xmlns:a16="http://schemas.microsoft.com/office/drawing/2014/main" id="{F6E921D3-3D7E-4331-8B6D-EE93C823C4AC}"/>
              </a:ext>
            </a:extLst>
          </p:cNvPr>
          <p:cNvSpPr>
            <a:spLocks noGrp="1"/>
          </p:cNvSpPr>
          <p:nvPr>
            <p:ph type="title"/>
          </p:nvPr>
        </p:nvSpPr>
        <p:spPr>
          <a:xfrm>
            <a:off x="6494106" y="727789"/>
            <a:ext cx="4991878" cy="410546"/>
          </a:xfrm>
        </p:spPr>
        <p:txBody>
          <a:bodyPr>
            <a:normAutofit fontScale="90000"/>
          </a:bodyPr>
          <a:lstStyle/>
          <a:p>
            <a:pPr algn="ctr"/>
            <a:r>
              <a:rPr lang="el-GR" sz="3200" b="1" cap="none" dirty="0">
                <a:solidFill>
                  <a:srgbClr val="0070C0"/>
                </a:solidFill>
                <a:latin typeface="Calibri" panose="020F0502020204030204" pitchFamily="34" charset="0"/>
                <a:cs typeface="Calibri" panose="020F0502020204030204" pitchFamily="34" charset="0"/>
              </a:rPr>
              <a:t>Φύλλο Καταμέτρησης Ψήφων</a:t>
            </a:r>
            <a:endParaRPr lang="en-GB" sz="3200" b="1" cap="none"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5570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822D00-4E03-4688-AB66-281D8CF832B9}"/>
              </a:ext>
            </a:extLst>
          </p:cNvPr>
          <p:cNvPicPr>
            <a:picLocks noChangeAspect="1"/>
          </p:cNvPicPr>
          <p:nvPr/>
        </p:nvPicPr>
        <p:blipFill rotWithShape="1">
          <a:blip r:embed="rId2"/>
          <a:srcRect t="22691" b="24503"/>
          <a:stretch/>
        </p:blipFill>
        <p:spPr>
          <a:xfrm>
            <a:off x="10535363" y="5998949"/>
            <a:ext cx="1626824" cy="859051"/>
          </a:xfrm>
          <a:prstGeom prst="rect">
            <a:avLst/>
          </a:prstGeom>
        </p:spPr>
      </p:pic>
      <p:sp>
        <p:nvSpPr>
          <p:cNvPr id="3" name="Content Placeholder 2">
            <a:extLst>
              <a:ext uri="{FF2B5EF4-FFF2-40B4-BE49-F238E27FC236}">
                <a16:creationId xmlns:a16="http://schemas.microsoft.com/office/drawing/2014/main" id="{3B50D4AF-EC90-468D-8666-6F753BAE82BE}"/>
              </a:ext>
            </a:extLst>
          </p:cNvPr>
          <p:cNvSpPr>
            <a:spLocks noGrp="1"/>
          </p:cNvSpPr>
          <p:nvPr>
            <p:ph idx="1"/>
          </p:nvPr>
        </p:nvSpPr>
        <p:spPr>
          <a:xfrm>
            <a:off x="956344" y="1163997"/>
            <a:ext cx="10326849" cy="5220026"/>
          </a:xfrm>
        </p:spPr>
        <p:txBody>
          <a:bodyPr>
            <a:normAutofit/>
          </a:bodyPr>
          <a:lstStyle/>
          <a:p>
            <a:pPr marL="0" indent="0">
              <a:buClrTx/>
              <a:buNone/>
              <a:defRPr/>
            </a:pPr>
            <a:r>
              <a:rPr lang="el-GR" sz="2800" dirty="0">
                <a:latin typeface="Corbel" panose="020B0503020204020204" pitchFamily="34" charset="0"/>
              </a:rPr>
              <a:t>Ακολουθεί η καταμέτρηση των κομματικών ψηφοδελτίων, μετά την ολοκλήρωση της οποίας ο Πίνακας Καταγραφής Σταυρών Προτίμησης συμπληρώνεται, σφραγίζεται και απαραίτητα υπογράφεται από τους καταμετρητές και τον </a:t>
            </a:r>
            <a:r>
              <a:rPr lang="el-GR" sz="2800" dirty="0" err="1">
                <a:latin typeface="Corbel" panose="020B0503020204020204" pitchFamily="34" charset="0"/>
              </a:rPr>
              <a:t>Προεδρεύοντα</a:t>
            </a:r>
            <a:r>
              <a:rPr lang="el-GR" sz="2800" dirty="0">
                <a:latin typeface="Corbel" panose="020B0503020204020204" pitchFamily="34" charset="0"/>
              </a:rPr>
              <a:t>, στον οποίο συστήνεται όπως μονογράψει όλες τις σελίδες  (στη στήλη κάθε υποψηφίου αναγράφεται ολογράφως και αριθμητικώς ο αριθμός των σταυρών προτίμησης τους οποίους έλαβε και η αντίστοιχη σελίδα υπογράφεται από τον εκπρόσωπο του υποψηφίου, εάν παρευρίσκεται και το επιθυμεί)</a:t>
            </a:r>
            <a:endParaRPr lang="en-US" sz="2800" dirty="0">
              <a:latin typeface="Corbel" panose="020B0503020204020204" pitchFamily="34" charset="0"/>
            </a:endParaRPr>
          </a:p>
        </p:txBody>
      </p:sp>
      <p:sp>
        <p:nvSpPr>
          <p:cNvPr id="7" name="Title 1">
            <a:extLst>
              <a:ext uri="{FF2B5EF4-FFF2-40B4-BE49-F238E27FC236}">
                <a16:creationId xmlns:a16="http://schemas.microsoft.com/office/drawing/2014/main" id="{59BFD1CE-50B4-42FB-AA9D-D820E42F6537}"/>
              </a:ext>
            </a:extLst>
          </p:cNvPr>
          <p:cNvSpPr>
            <a:spLocks noGrp="1"/>
          </p:cNvSpPr>
          <p:nvPr>
            <p:ph type="title"/>
          </p:nvPr>
        </p:nvSpPr>
        <p:spPr>
          <a:xfrm>
            <a:off x="581192" y="766084"/>
            <a:ext cx="11029616" cy="564582"/>
          </a:xfrm>
        </p:spPr>
        <p:txBody>
          <a:bodyPr>
            <a:normAutofit fontScale="90000"/>
          </a:bodyPr>
          <a:lstStyle/>
          <a:p>
            <a:pPr algn="ctr"/>
            <a:r>
              <a:rPr lang="el-GR" sz="3200" b="1" cap="none" dirty="0">
                <a:solidFill>
                  <a:srgbClr val="0070C0"/>
                </a:solidFill>
                <a:latin typeface="Calibri" panose="020F0502020204030204" pitchFamily="34" charset="0"/>
                <a:cs typeface="Calibri" panose="020F0502020204030204" pitchFamily="34" charset="0"/>
              </a:rPr>
              <a:t>Καταμέτρηση Ψήφων</a:t>
            </a:r>
            <a:endParaRPr lang="en-GB" sz="3200" b="1" cap="none"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37953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FAEF87-A1E4-4258-800D-ABFB948F895D}"/>
              </a:ext>
            </a:extLst>
          </p:cNvPr>
          <p:cNvPicPr>
            <a:picLocks noChangeAspect="1"/>
          </p:cNvPicPr>
          <p:nvPr/>
        </p:nvPicPr>
        <p:blipFill>
          <a:blip r:embed="rId2"/>
          <a:stretch>
            <a:fillRect/>
          </a:stretch>
        </p:blipFill>
        <p:spPr>
          <a:xfrm rot="5400000">
            <a:off x="3448042" y="-1672921"/>
            <a:ext cx="5306813" cy="11213854"/>
          </a:xfrm>
          <a:prstGeom prst="rect">
            <a:avLst/>
          </a:prstGeom>
          <a:effectLst>
            <a:glow rad="228600">
              <a:schemeClr val="accent2">
                <a:satMod val="175000"/>
                <a:alpha val="40000"/>
              </a:schemeClr>
            </a:glow>
          </a:effectLst>
        </p:spPr>
      </p:pic>
      <p:pic>
        <p:nvPicPr>
          <p:cNvPr id="5" name="Picture 4">
            <a:extLst>
              <a:ext uri="{FF2B5EF4-FFF2-40B4-BE49-F238E27FC236}">
                <a16:creationId xmlns:a16="http://schemas.microsoft.com/office/drawing/2014/main" id="{F8822D00-4E03-4688-AB66-281D8CF832B9}"/>
              </a:ext>
            </a:extLst>
          </p:cNvPr>
          <p:cNvPicPr>
            <a:picLocks noChangeAspect="1"/>
          </p:cNvPicPr>
          <p:nvPr/>
        </p:nvPicPr>
        <p:blipFill rotWithShape="1">
          <a:blip r:embed="rId3"/>
          <a:srcRect t="22691" b="24503"/>
          <a:stretch/>
        </p:blipFill>
        <p:spPr>
          <a:xfrm>
            <a:off x="10535363" y="5998949"/>
            <a:ext cx="1626824" cy="859051"/>
          </a:xfrm>
          <a:prstGeom prst="rect">
            <a:avLst/>
          </a:prstGeom>
        </p:spPr>
      </p:pic>
      <p:sp>
        <p:nvSpPr>
          <p:cNvPr id="11" name="Title 1">
            <a:extLst>
              <a:ext uri="{FF2B5EF4-FFF2-40B4-BE49-F238E27FC236}">
                <a16:creationId xmlns:a16="http://schemas.microsoft.com/office/drawing/2014/main" id="{6132D5C1-0E41-416D-B3A7-0E25EA6AB5E3}"/>
              </a:ext>
            </a:extLst>
          </p:cNvPr>
          <p:cNvSpPr>
            <a:spLocks noGrp="1"/>
          </p:cNvSpPr>
          <p:nvPr>
            <p:ph type="title"/>
          </p:nvPr>
        </p:nvSpPr>
        <p:spPr>
          <a:xfrm>
            <a:off x="581025" y="589708"/>
            <a:ext cx="11029950" cy="690891"/>
          </a:xfrm>
        </p:spPr>
        <p:txBody>
          <a:bodyPr>
            <a:normAutofit/>
          </a:bodyPr>
          <a:lstStyle/>
          <a:p>
            <a:pPr algn="ctr"/>
            <a:r>
              <a:rPr lang="el-GR" sz="3200" b="1" cap="none" dirty="0">
                <a:solidFill>
                  <a:srgbClr val="0070C0"/>
                </a:solidFill>
                <a:latin typeface="Calibri" panose="020F0502020204030204" pitchFamily="34" charset="0"/>
                <a:cs typeface="Calibri" panose="020F0502020204030204" pitchFamily="34" charset="0"/>
              </a:rPr>
              <a:t>Πίνακας Καταμέτρησης Σταυρών Προτίμησης/1</a:t>
            </a:r>
            <a:endParaRPr lang="en-GB" sz="3200" b="1" cap="none"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90111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033F03-3761-461D-A601-D3CA509136D5}"/>
              </a:ext>
            </a:extLst>
          </p:cNvPr>
          <p:cNvPicPr>
            <a:picLocks noChangeAspect="1"/>
          </p:cNvPicPr>
          <p:nvPr/>
        </p:nvPicPr>
        <p:blipFill>
          <a:blip r:embed="rId2"/>
          <a:stretch>
            <a:fillRect/>
          </a:stretch>
        </p:blipFill>
        <p:spPr>
          <a:xfrm rot="5400000">
            <a:off x="3512570" y="-1650950"/>
            <a:ext cx="5166854" cy="11029951"/>
          </a:xfrm>
          <a:prstGeom prst="rect">
            <a:avLst/>
          </a:prstGeom>
          <a:effectLst>
            <a:glow rad="228600">
              <a:schemeClr val="accent2">
                <a:satMod val="175000"/>
                <a:alpha val="40000"/>
              </a:schemeClr>
            </a:glow>
          </a:effectLst>
        </p:spPr>
      </p:pic>
      <p:pic>
        <p:nvPicPr>
          <p:cNvPr id="5" name="Picture 4">
            <a:extLst>
              <a:ext uri="{FF2B5EF4-FFF2-40B4-BE49-F238E27FC236}">
                <a16:creationId xmlns:a16="http://schemas.microsoft.com/office/drawing/2014/main" id="{F8822D00-4E03-4688-AB66-281D8CF832B9}"/>
              </a:ext>
            </a:extLst>
          </p:cNvPr>
          <p:cNvPicPr>
            <a:picLocks noChangeAspect="1"/>
          </p:cNvPicPr>
          <p:nvPr/>
        </p:nvPicPr>
        <p:blipFill rotWithShape="1">
          <a:blip r:embed="rId3"/>
          <a:srcRect t="22691" b="24503"/>
          <a:stretch/>
        </p:blipFill>
        <p:spPr>
          <a:xfrm>
            <a:off x="10535363" y="5998949"/>
            <a:ext cx="1626824" cy="859051"/>
          </a:xfrm>
          <a:prstGeom prst="rect">
            <a:avLst/>
          </a:prstGeom>
        </p:spPr>
      </p:pic>
      <p:sp>
        <p:nvSpPr>
          <p:cNvPr id="11" name="Title 1">
            <a:extLst>
              <a:ext uri="{FF2B5EF4-FFF2-40B4-BE49-F238E27FC236}">
                <a16:creationId xmlns:a16="http://schemas.microsoft.com/office/drawing/2014/main" id="{6132D5C1-0E41-416D-B3A7-0E25EA6AB5E3}"/>
              </a:ext>
            </a:extLst>
          </p:cNvPr>
          <p:cNvSpPr>
            <a:spLocks noGrp="1"/>
          </p:cNvSpPr>
          <p:nvPr>
            <p:ph type="title"/>
          </p:nvPr>
        </p:nvSpPr>
        <p:spPr>
          <a:xfrm>
            <a:off x="581025" y="589708"/>
            <a:ext cx="11029950" cy="690891"/>
          </a:xfrm>
        </p:spPr>
        <p:txBody>
          <a:bodyPr>
            <a:normAutofit/>
          </a:bodyPr>
          <a:lstStyle/>
          <a:p>
            <a:pPr algn="ctr"/>
            <a:r>
              <a:rPr lang="el-GR" sz="3200" b="1" cap="none" dirty="0">
                <a:solidFill>
                  <a:srgbClr val="0070C0"/>
                </a:solidFill>
                <a:latin typeface="Calibri" panose="020F0502020204030204" pitchFamily="34" charset="0"/>
                <a:cs typeface="Calibri" panose="020F0502020204030204" pitchFamily="34" charset="0"/>
              </a:rPr>
              <a:t>Πίνακας Καταμέτρησης Σταυρών Προτίμησης/2</a:t>
            </a:r>
            <a:endParaRPr lang="en-GB" sz="3200" b="1" cap="none"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48181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4AD033-5A6C-43CD-BD38-B3FF16F2372F}"/>
              </a:ext>
            </a:extLst>
          </p:cNvPr>
          <p:cNvPicPr>
            <a:picLocks noChangeAspect="1"/>
          </p:cNvPicPr>
          <p:nvPr/>
        </p:nvPicPr>
        <p:blipFill>
          <a:blip r:embed="rId2"/>
          <a:stretch>
            <a:fillRect/>
          </a:stretch>
        </p:blipFill>
        <p:spPr>
          <a:xfrm rot="5400000">
            <a:off x="3493487" y="-1622956"/>
            <a:ext cx="5222837" cy="11029949"/>
          </a:xfrm>
          <a:prstGeom prst="rect">
            <a:avLst/>
          </a:prstGeom>
          <a:effectLst>
            <a:glow rad="228600">
              <a:schemeClr val="accent2">
                <a:satMod val="175000"/>
                <a:alpha val="40000"/>
              </a:schemeClr>
            </a:glow>
          </a:effectLst>
        </p:spPr>
      </p:pic>
      <p:pic>
        <p:nvPicPr>
          <p:cNvPr id="5" name="Picture 4">
            <a:extLst>
              <a:ext uri="{FF2B5EF4-FFF2-40B4-BE49-F238E27FC236}">
                <a16:creationId xmlns:a16="http://schemas.microsoft.com/office/drawing/2014/main" id="{F8822D00-4E03-4688-AB66-281D8CF832B9}"/>
              </a:ext>
            </a:extLst>
          </p:cNvPr>
          <p:cNvPicPr>
            <a:picLocks noChangeAspect="1"/>
          </p:cNvPicPr>
          <p:nvPr/>
        </p:nvPicPr>
        <p:blipFill rotWithShape="1">
          <a:blip r:embed="rId3"/>
          <a:srcRect t="22691" b="24503"/>
          <a:stretch/>
        </p:blipFill>
        <p:spPr>
          <a:xfrm>
            <a:off x="10535363" y="5998949"/>
            <a:ext cx="1626824" cy="859051"/>
          </a:xfrm>
          <a:prstGeom prst="rect">
            <a:avLst/>
          </a:prstGeom>
        </p:spPr>
      </p:pic>
      <p:sp>
        <p:nvSpPr>
          <p:cNvPr id="11" name="Title 1">
            <a:extLst>
              <a:ext uri="{FF2B5EF4-FFF2-40B4-BE49-F238E27FC236}">
                <a16:creationId xmlns:a16="http://schemas.microsoft.com/office/drawing/2014/main" id="{6132D5C1-0E41-416D-B3A7-0E25EA6AB5E3}"/>
              </a:ext>
            </a:extLst>
          </p:cNvPr>
          <p:cNvSpPr>
            <a:spLocks noGrp="1"/>
          </p:cNvSpPr>
          <p:nvPr>
            <p:ph type="title"/>
          </p:nvPr>
        </p:nvSpPr>
        <p:spPr>
          <a:xfrm>
            <a:off x="581025" y="589708"/>
            <a:ext cx="11029950" cy="690891"/>
          </a:xfrm>
        </p:spPr>
        <p:txBody>
          <a:bodyPr>
            <a:normAutofit/>
          </a:bodyPr>
          <a:lstStyle/>
          <a:p>
            <a:pPr algn="ctr"/>
            <a:r>
              <a:rPr lang="el-GR" sz="3200" b="1" cap="none" dirty="0">
                <a:solidFill>
                  <a:srgbClr val="0070C0"/>
                </a:solidFill>
                <a:latin typeface="Calibri" panose="020F0502020204030204" pitchFamily="34" charset="0"/>
                <a:cs typeface="Calibri" panose="020F0502020204030204" pitchFamily="34" charset="0"/>
              </a:rPr>
              <a:t>Πίνακας Καταμέτρησης Σταυρών Προτίμησης/3</a:t>
            </a:r>
            <a:endParaRPr lang="en-GB" sz="3200" b="1" cap="none"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13509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sp>
        <p:nvSpPr>
          <p:cNvPr id="2" name="Title 1">
            <a:extLst>
              <a:ext uri="{FF2B5EF4-FFF2-40B4-BE49-F238E27FC236}">
                <a16:creationId xmlns:a16="http://schemas.microsoft.com/office/drawing/2014/main" id="{0D9BCE53-E8D5-4CBC-AAC9-E769DF0376D2}"/>
              </a:ext>
            </a:extLst>
          </p:cNvPr>
          <p:cNvSpPr>
            <a:spLocks noGrp="1"/>
          </p:cNvSpPr>
          <p:nvPr>
            <p:ph type="title"/>
          </p:nvPr>
        </p:nvSpPr>
        <p:spPr>
          <a:xfrm>
            <a:off x="581192" y="924744"/>
            <a:ext cx="11029616" cy="680121"/>
          </a:xfrm>
        </p:spPr>
        <p:txBody>
          <a:bodyPr>
            <a:noAutofit/>
          </a:bodyPr>
          <a:lstStyle/>
          <a:p>
            <a:pPr algn="ctr"/>
            <a:r>
              <a:rPr lang="el-GR" sz="2600" b="1" dirty="0">
                <a:solidFill>
                  <a:srgbClr val="0070C0"/>
                </a:solidFill>
              </a:rPr>
              <a:t>ΕΚΛΟΓΕΙΣ ΚΑΙ ΕΚΛΟΓΙΚΑ ΚΕΝΤΡΑ</a:t>
            </a:r>
            <a:br>
              <a:rPr lang="el-GR" sz="2600" b="1" dirty="0">
                <a:solidFill>
                  <a:srgbClr val="0070C0"/>
                </a:solidFill>
              </a:rPr>
            </a:br>
            <a:r>
              <a:rPr lang="el-GR" sz="2600" b="1" dirty="0" err="1">
                <a:solidFill>
                  <a:srgbClr val="0070C0"/>
                </a:solidFill>
              </a:rPr>
              <a:t>ΕΚΛΟΓΙΚΗς</a:t>
            </a:r>
            <a:r>
              <a:rPr lang="el-GR" sz="2600" b="1" dirty="0">
                <a:solidFill>
                  <a:srgbClr val="0070C0"/>
                </a:solidFill>
              </a:rPr>
              <a:t> ΠΕΡΙΦΕΡΕΙΑΣ ΑΜΜΟΧΩΣΤΟΥ</a:t>
            </a:r>
          </a:p>
        </p:txBody>
      </p:sp>
      <p:sp>
        <p:nvSpPr>
          <p:cNvPr id="3" name="Content Placeholder 2">
            <a:extLst>
              <a:ext uri="{FF2B5EF4-FFF2-40B4-BE49-F238E27FC236}">
                <a16:creationId xmlns:a16="http://schemas.microsoft.com/office/drawing/2014/main" id="{3B50D4AF-EC90-468D-8666-6F753BAE82BE}"/>
              </a:ext>
            </a:extLst>
          </p:cNvPr>
          <p:cNvSpPr>
            <a:spLocks noGrp="1"/>
          </p:cNvSpPr>
          <p:nvPr>
            <p:ph idx="1"/>
          </p:nvPr>
        </p:nvSpPr>
        <p:spPr>
          <a:xfrm>
            <a:off x="581192" y="1484851"/>
            <a:ext cx="11029615" cy="4906618"/>
          </a:xfrm>
        </p:spPr>
        <p:txBody>
          <a:bodyPr>
            <a:noAutofit/>
          </a:bodyPr>
          <a:lstStyle/>
          <a:p>
            <a:pPr marL="274320" indent="-274320">
              <a:buClr>
                <a:schemeClr val="accent3"/>
              </a:buClr>
              <a:buFont typeface="Arial" pitchFamily="34" charset="0"/>
              <a:buChar char="•"/>
              <a:defRPr/>
            </a:pPr>
            <a:r>
              <a:rPr lang="el-GR" sz="2200" dirty="0">
                <a:solidFill>
                  <a:schemeClr val="tx1">
                    <a:lumMod val="65000"/>
                    <a:lumOff val="35000"/>
                  </a:schemeClr>
                </a:solidFill>
                <a:latin typeface="+mj-lt"/>
              </a:rPr>
              <a:t>Για τις επικείμενες εκλογές, στον Εκλογικό Κατάλογο για την Εκλογική Περιφέρεια Αμμοχώστου περιλαμβάνονται συνολικά 114394 εκλογείς. Από αυτούς, οι 32351 (αριθμός που αντιστοιχεί περίπου στο 28% του συνολικού αριθμού των εκλογέων) θα ψηφίσουν στην ελεύθερη Επαρχία Αμμοχώστου. Για τους εκλογείς της Εκλογικής Περιφέρειας Αμμοχώστου, περιλαμβανομένων και των εκτοπισμένων, θα λειτουργήσουν συνολικά 244 Εκλογικά Κέντρα, από τα οποία τα 53 στην ελεύθερη Επαρχία Αμμοχώστου. Από τα υπόλοιπα, 44 Εκλογικά Κέντρα θα λειτουργήσουν στην Εκλογική Περιφέρεια Λευκωσίας για 17574 εκλογείς, 53 στην Εκλογική Περιφέρεια Λεμεσού για 25586 εκλογείς, 81 στην Εκλογική Περιφέρεια Λάρνακας για 34700 εκλογείς, 9 στην Εκλογική Περιφέρεια Πάφου για 3046 και 4 στο εξωτερικό για 1137 εκλογείς. Στην ελεύθερη Επαρχία, στο Κέντρο Γ του Δημοτικού Σχολείου </a:t>
            </a:r>
            <a:r>
              <a:rPr lang="el-GR" sz="2200" dirty="0" err="1">
                <a:solidFill>
                  <a:schemeClr val="tx1">
                    <a:lumMod val="65000"/>
                    <a:lumOff val="35000"/>
                  </a:schemeClr>
                </a:solidFill>
                <a:latin typeface="+mj-lt"/>
              </a:rPr>
              <a:t>Αχερίτου</a:t>
            </a:r>
            <a:r>
              <a:rPr lang="el-GR" sz="2200" dirty="0">
                <a:solidFill>
                  <a:schemeClr val="tx1">
                    <a:lumMod val="65000"/>
                    <a:lumOff val="35000"/>
                  </a:schemeClr>
                </a:solidFill>
                <a:latin typeface="+mj-lt"/>
              </a:rPr>
              <a:t>, αναμένεται να ψηφίσουν οι 197 εγγεγραμμένοι εγκλωβισμένοι εκλογείς (158 από </a:t>
            </a:r>
            <a:r>
              <a:rPr lang="el-GR" sz="2200" dirty="0" err="1">
                <a:solidFill>
                  <a:schemeClr val="tx1">
                    <a:lumMod val="65000"/>
                    <a:lumOff val="35000"/>
                  </a:schemeClr>
                </a:solidFill>
                <a:latin typeface="+mj-lt"/>
              </a:rPr>
              <a:t>Ριζοκάρπασο</a:t>
            </a:r>
            <a:r>
              <a:rPr lang="el-GR" sz="2200" dirty="0">
                <a:solidFill>
                  <a:schemeClr val="tx1">
                    <a:lumMod val="65000"/>
                    <a:lumOff val="35000"/>
                  </a:schemeClr>
                </a:solidFill>
                <a:latin typeface="+mj-lt"/>
              </a:rPr>
              <a:t>, 37 από Αγία Τριάδα και 2 από Άγιο Ανδρόνικο).</a:t>
            </a:r>
          </a:p>
        </p:txBody>
      </p:sp>
    </p:spTree>
    <p:extLst>
      <p:ext uri="{BB962C8B-B14F-4D97-AF65-F5344CB8AC3E}">
        <p14:creationId xmlns:p14="http://schemas.microsoft.com/office/powerpoint/2010/main" val="1300704441"/>
      </p:ext>
    </p:extLst>
  </p:cSld>
  <p:clrMapOvr>
    <a:masterClrMapping/>
  </p:clrMapOvr>
  <p:transition spd="slow">
    <p:comb/>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822D00-4E03-4688-AB66-281D8CF832B9}"/>
              </a:ext>
            </a:extLst>
          </p:cNvPr>
          <p:cNvPicPr>
            <a:picLocks noChangeAspect="1"/>
          </p:cNvPicPr>
          <p:nvPr/>
        </p:nvPicPr>
        <p:blipFill rotWithShape="1">
          <a:blip r:embed="rId2"/>
          <a:srcRect t="22691" b="24503"/>
          <a:stretch/>
        </p:blipFill>
        <p:spPr>
          <a:xfrm>
            <a:off x="10535363" y="5998949"/>
            <a:ext cx="1626824" cy="859051"/>
          </a:xfrm>
          <a:prstGeom prst="rect">
            <a:avLst/>
          </a:prstGeom>
        </p:spPr>
      </p:pic>
      <p:sp>
        <p:nvSpPr>
          <p:cNvPr id="3" name="Content Placeholder 2">
            <a:extLst>
              <a:ext uri="{FF2B5EF4-FFF2-40B4-BE49-F238E27FC236}">
                <a16:creationId xmlns:a16="http://schemas.microsoft.com/office/drawing/2014/main" id="{3B50D4AF-EC90-468D-8666-6F753BAE82BE}"/>
              </a:ext>
            </a:extLst>
          </p:cNvPr>
          <p:cNvSpPr>
            <a:spLocks noGrp="1"/>
          </p:cNvSpPr>
          <p:nvPr>
            <p:ph idx="1"/>
          </p:nvPr>
        </p:nvSpPr>
        <p:spPr>
          <a:xfrm>
            <a:off x="729842" y="1677798"/>
            <a:ext cx="10695964" cy="5000403"/>
          </a:xfrm>
        </p:spPr>
        <p:txBody>
          <a:bodyPr>
            <a:normAutofit/>
          </a:bodyPr>
          <a:lstStyle/>
          <a:p>
            <a:pPr marL="0" indent="0" algn="ctr">
              <a:buClr>
                <a:schemeClr val="accent3"/>
              </a:buClr>
              <a:buNone/>
              <a:defRPr/>
            </a:pPr>
            <a:r>
              <a:rPr lang="el-GR" sz="2800" dirty="0">
                <a:latin typeface="+mj-lt"/>
              </a:rPr>
              <a:t>Δε</a:t>
            </a:r>
            <a:r>
              <a:rPr lang="el-GR" sz="2800" dirty="0">
                <a:latin typeface="Cambria" panose="02040503050406030204" pitchFamily="18" charset="0"/>
              </a:rPr>
              <a:t>ν</a:t>
            </a:r>
            <a:r>
              <a:rPr lang="el-GR" sz="2800" dirty="0">
                <a:latin typeface="+mj-lt"/>
              </a:rPr>
              <a:t> δίδεται οποιοδήποτε επίσημο έγγραφο ή αντίγραφο, στο οποίο είναι καταχωρισμένα τα επίσημα αποτελέσματα, σε υποψήφιο, αντιπρόσωπο υποψηφίου ή οποιοδήποτε άλλο άτομο</a:t>
            </a:r>
          </a:p>
          <a:p>
            <a:pPr marL="0" indent="0" algn="ctr">
              <a:buClr>
                <a:schemeClr val="accent3"/>
              </a:buClr>
              <a:buNone/>
              <a:defRPr/>
            </a:pPr>
            <a:r>
              <a:rPr lang="el-GR" sz="2800" dirty="0">
                <a:latin typeface="+mj-lt"/>
              </a:rPr>
              <a:t>Με το πέρας της διαλογής και καταμέτρησης, σε κάθε στάδιο, ο </a:t>
            </a:r>
            <a:r>
              <a:rPr lang="el-GR" sz="2800" dirty="0" err="1">
                <a:latin typeface="+mj-lt"/>
              </a:rPr>
              <a:t>Προεδρεύων</a:t>
            </a:r>
            <a:r>
              <a:rPr lang="el-GR" sz="2800" dirty="0">
                <a:latin typeface="+mj-lt"/>
              </a:rPr>
              <a:t> ανακοινώνει στους παρευρισκόμενους αντιπροσώπους τα τελικά αποτελέσματα, τα οποία είναι ελεύθεροι να σημειώσουν αν επιθυμούν</a:t>
            </a:r>
          </a:p>
        </p:txBody>
      </p:sp>
      <p:pic>
        <p:nvPicPr>
          <p:cNvPr id="6" name="Picture 5" descr="C:\Documents and Settings\user\Local Settings\Temporary Internet Files\Content.IE5\7NR3QBD6\MCj04347500000[1].png">
            <a:extLst>
              <a:ext uri="{FF2B5EF4-FFF2-40B4-BE49-F238E27FC236}">
                <a16:creationId xmlns:a16="http://schemas.microsoft.com/office/drawing/2014/main" id="{B468C14F-87F1-4C26-B98B-C460D69AD7B4}"/>
              </a:ext>
            </a:extLst>
          </p:cNvPr>
          <p:cNvPicPr>
            <a:picLocks noChangeAspect="1" noChangeArrowheads="1"/>
          </p:cNvPicPr>
          <p:nvPr/>
        </p:nvPicPr>
        <p:blipFill>
          <a:blip r:embed="rId3"/>
          <a:srcRect/>
          <a:stretch>
            <a:fillRect/>
          </a:stretch>
        </p:blipFill>
        <p:spPr bwMode="auto">
          <a:xfrm>
            <a:off x="5262232" y="1677798"/>
            <a:ext cx="994294" cy="784914"/>
          </a:xfrm>
          <a:prstGeom prst="rect">
            <a:avLst/>
          </a:prstGeom>
          <a:ln>
            <a:noFill/>
          </a:ln>
          <a:effectLst>
            <a:outerShdw blurRad="292100" dist="139700" dir="2700000" algn="tl" rotWithShape="0">
              <a:srgbClr val="333333">
                <a:alpha val="65000"/>
              </a:srgbClr>
            </a:outerShdw>
          </a:effectLst>
        </p:spPr>
      </p:pic>
      <p:sp>
        <p:nvSpPr>
          <p:cNvPr id="8" name="Title 1">
            <a:extLst>
              <a:ext uri="{FF2B5EF4-FFF2-40B4-BE49-F238E27FC236}">
                <a16:creationId xmlns:a16="http://schemas.microsoft.com/office/drawing/2014/main" id="{0C6297B7-21A0-4564-A134-56969182BA62}"/>
              </a:ext>
            </a:extLst>
          </p:cNvPr>
          <p:cNvSpPr>
            <a:spLocks noGrp="1"/>
          </p:cNvSpPr>
          <p:nvPr>
            <p:ph type="title"/>
          </p:nvPr>
        </p:nvSpPr>
        <p:spPr>
          <a:xfrm>
            <a:off x="581192" y="771539"/>
            <a:ext cx="11029616" cy="784914"/>
          </a:xfrm>
        </p:spPr>
        <p:txBody>
          <a:bodyPr>
            <a:normAutofit/>
          </a:bodyPr>
          <a:lstStyle/>
          <a:p>
            <a:pPr algn="ctr"/>
            <a:r>
              <a:rPr lang="el-GR" sz="3200" b="1" cap="none" dirty="0">
                <a:solidFill>
                  <a:srgbClr val="0070C0"/>
                </a:solidFill>
                <a:latin typeface="Calibri" panose="020F0502020204030204" pitchFamily="34" charset="0"/>
                <a:cs typeface="Calibri" panose="020F0502020204030204" pitchFamily="34" charset="0"/>
              </a:rPr>
              <a:t>Καταμέτρηση και Διαλογή Ψήφων</a:t>
            </a:r>
            <a:endParaRPr lang="en-GB" sz="3200" b="1" cap="none"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8455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000" tmFilter="0, 0; .2, .5; .8, .5; 1, 0"/>
                                        <p:tgtEl>
                                          <p:spTgt spid="6"/>
                                        </p:tgtEl>
                                      </p:cBhvr>
                                    </p:animEffect>
                                    <p:animScale>
                                      <p:cBhvr>
                                        <p:cTn id="7" dur="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822D00-4E03-4688-AB66-281D8CF832B9}"/>
              </a:ext>
            </a:extLst>
          </p:cNvPr>
          <p:cNvPicPr>
            <a:picLocks noChangeAspect="1"/>
          </p:cNvPicPr>
          <p:nvPr/>
        </p:nvPicPr>
        <p:blipFill rotWithShape="1">
          <a:blip r:embed="rId2"/>
          <a:srcRect t="22691" b="24503"/>
          <a:stretch/>
        </p:blipFill>
        <p:spPr>
          <a:xfrm>
            <a:off x="10535363" y="5998949"/>
            <a:ext cx="1626824" cy="859051"/>
          </a:xfrm>
          <a:prstGeom prst="rect">
            <a:avLst/>
          </a:prstGeom>
        </p:spPr>
      </p:pic>
      <p:sp>
        <p:nvSpPr>
          <p:cNvPr id="2" name="Title 1">
            <a:extLst>
              <a:ext uri="{FF2B5EF4-FFF2-40B4-BE49-F238E27FC236}">
                <a16:creationId xmlns:a16="http://schemas.microsoft.com/office/drawing/2014/main" id="{0D9BCE53-E8D5-4CBC-AAC9-E769DF0376D2}"/>
              </a:ext>
            </a:extLst>
          </p:cNvPr>
          <p:cNvSpPr>
            <a:spLocks noGrp="1"/>
          </p:cNvSpPr>
          <p:nvPr>
            <p:ph type="title"/>
          </p:nvPr>
        </p:nvSpPr>
        <p:spPr>
          <a:xfrm>
            <a:off x="581192" y="881705"/>
            <a:ext cx="11029616" cy="564582"/>
          </a:xfrm>
        </p:spPr>
        <p:txBody>
          <a:bodyPr>
            <a:normAutofit fontScale="90000"/>
          </a:bodyPr>
          <a:lstStyle/>
          <a:p>
            <a:pPr algn="ctr"/>
            <a:r>
              <a:rPr lang="el-GR" sz="3200" b="1" cap="none" dirty="0">
                <a:solidFill>
                  <a:srgbClr val="0070C0"/>
                </a:solidFill>
                <a:latin typeface="Calibri" panose="020F0502020204030204" pitchFamily="34" charset="0"/>
                <a:cs typeface="Calibri" panose="020F0502020204030204" pitchFamily="34" charset="0"/>
              </a:rPr>
              <a:t>Ολοκλήρωση Διαδικασίας</a:t>
            </a:r>
            <a:endParaRPr lang="en-GB" sz="3200" b="1" cap="none" dirty="0">
              <a:solidFill>
                <a:srgbClr val="0070C0"/>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3B50D4AF-EC90-468D-8666-6F753BAE82BE}"/>
              </a:ext>
            </a:extLst>
          </p:cNvPr>
          <p:cNvSpPr>
            <a:spLocks noGrp="1"/>
          </p:cNvSpPr>
          <p:nvPr>
            <p:ph idx="1"/>
          </p:nvPr>
        </p:nvSpPr>
        <p:spPr>
          <a:xfrm>
            <a:off x="1030112" y="1163996"/>
            <a:ext cx="9967855" cy="5514205"/>
          </a:xfrm>
        </p:spPr>
        <p:txBody>
          <a:bodyPr>
            <a:normAutofit/>
          </a:bodyPr>
          <a:lstStyle/>
          <a:p>
            <a:pPr marL="0" indent="0" algn="ctr">
              <a:buClr>
                <a:schemeClr val="accent3"/>
              </a:buClr>
              <a:buNone/>
              <a:defRPr/>
            </a:pPr>
            <a:r>
              <a:rPr lang="el-GR" sz="2800" dirty="0">
                <a:latin typeface="+mj-lt"/>
              </a:rPr>
              <a:t>Συμπλήρωση των φακέλων και δεμάτων με αριθμό 1 έως 9, όπως καθορίζεται στο εγχειρίδιο οδηγιών, και τοποθέτησή τους στην κάλπη</a:t>
            </a:r>
          </a:p>
          <a:p>
            <a:pPr marL="0" indent="0" algn="ctr">
              <a:buClr>
                <a:schemeClr val="accent3"/>
              </a:buClr>
              <a:buNone/>
              <a:defRPr/>
            </a:pPr>
            <a:r>
              <a:rPr lang="el-GR" sz="2800" dirty="0">
                <a:latin typeface="+mj-lt"/>
              </a:rPr>
              <a:t>Στην κάλπη τοποθετούνται σε δέμα και τα </a:t>
            </a:r>
            <a:r>
              <a:rPr lang="el-GR" sz="2800" dirty="0" err="1">
                <a:latin typeface="+mj-lt"/>
              </a:rPr>
              <a:t>χρησιμοποιηθέντα</a:t>
            </a:r>
            <a:r>
              <a:rPr lang="el-GR" sz="2800" dirty="0">
                <a:latin typeface="+mj-lt"/>
              </a:rPr>
              <a:t> ψηφοδέλτια σε δεσμίδες των είκοσι</a:t>
            </a:r>
          </a:p>
        </p:txBody>
      </p:sp>
      <p:pic>
        <p:nvPicPr>
          <p:cNvPr id="6" name="Picture 5" descr="C:\Documents and Settings\user\Local Settings\Temporary Internet Files\Content.IE5\7NR3QBD6\MCj04347500000[1].png">
            <a:extLst>
              <a:ext uri="{FF2B5EF4-FFF2-40B4-BE49-F238E27FC236}">
                <a16:creationId xmlns:a16="http://schemas.microsoft.com/office/drawing/2014/main" id="{B468C14F-87F1-4C26-B98B-C460D69AD7B4}"/>
              </a:ext>
            </a:extLst>
          </p:cNvPr>
          <p:cNvPicPr>
            <a:picLocks noChangeAspect="1" noChangeArrowheads="1"/>
          </p:cNvPicPr>
          <p:nvPr/>
        </p:nvPicPr>
        <p:blipFill>
          <a:blip r:embed="rId3"/>
          <a:srcRect/>
          <a:stretch>
            <a:fillRect/>
          </a:stretch>
        </p:blipFill>
        <p:spPr bwMode="auto">
          <a:xfrm>
            <a:off x="5279010" y="1735636"/>
            <a:ext cx="994294" cy="7849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3646848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000" tmFilter="0, 0; .2, .5; .8, .5; 1, 0"/>
                                        <p:tgtEl>
                                          <p:spTgt spid="6"/>
                                        </p:tgtEl>
                                      </p:cBhvr>
                                    </p:animEffect>
                                    <p:animScale>
                                      <p:cBhvr>
                                        <p:cTn id="7" dur="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822D00-4E03-4688-AB66-281D8CF832B9}"/>
              </a:ext>
            </a:extLst>
          </p:cNvPr>
          <p:cNvPicPr>
            <a:picLocks noChangeAspect="1"/>
          </p:cNvPicPr>
          <p:nvPr/>
        </p:nvPicPr>
        <p:blipFill rotWithShape="1">
          <a:blip r:embed="rId2"/>
          <a:srcRect t="22691" b="24503"/>
          <a:stretch/>
        </p:blipFill>
        <p:spPr>
          <a:xfrm>
            <a:off x="10535363" y="5998949"/>
            <a:ext cx="1626824" cy="859051"/>
          </a:xfrm>
          <a:prstGeom prst="rect">
            <a:avLst/>
          </a:prstGeom>
        </p:spPr>
      </p:pic>
      <p:sp>
        <p:nvSpPr>
          <p:cNvPr id="2" name="Title 1">
            <a:extLst>
              <a:ext uri="{FF2B5EF4-FFF2-40B4-BE49-F238E27FC236}">
                <a16:creationId xmlns:a16="http://schemas.microsoft.com/office/drawing/2014/main" id="{0D9BCE53-E8D5-4CBC-AAC9-E769DF0376D2}"/>
              </a:ext>
            </a:extLst>
          </p:cNvPr>
          <p:cNvSpPr>
            <a:spLocks noGrp="1"/>
          </p:cNvSpPr>
          <p:nvPr>
            <p:ph type="title"/>
          </p:nvPr>
        </p:nvSpPr>
        <p:spPr>
          <a:xfrm>
            <a:off x="581192" y="599414"/>
            <a:ext cx="11029616" cy="564582"/>
          </a:xfrm>
        </p:spPr>
        <p:txBody>
          <a:bodyPr>
            <a:normAutofit fontScale="90000"/>
          </a:bodyPr>
          <a:lstStyle/>
          <a:p>
            <a:pPr algn="ctr"/>
            <a:r>
              <a:rPr lang="el-GR" sz="3200" b="1" cap="none" dirty="0">
                <a:solidFill>
                  <a:srgbClr val="0070C0"/>
                </a:solidFill>
                <a:latin typeface="Calibri" panose="020F0502020204030204" pitchFamily="34" charset="0"/>
                <a:cs typeface="Calibri" panose="020F0502020204030204" pitchFamily="34" charset="0"/>
              </a:rPr>
              <a:t>Ολοκλήρωση Διαδικασίας</a:t>
            </a:r>
            <a:endParaRPr lang="en-GB" sz="3200" b="1" cap="none" dirty="0">
              <a:solidFill>
                <a:srgbClr val="0070C0"/>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3B50D4AF-EC90-468D-8666-6F753BAE82BE}"/>
              </a:ext>
            </a:extLst>
          </p:cNvPr>
          <p:cNvSpPr>
            <a:spLocks noGrp="1"/>
          </p:cNvSpPr>
          <p:nvPr>
            <p:ph idx="1"/>
          </p:nvPr>
        </p:nvSpPr>
        <p:spPr>
          <a:xfrm>
            <a:off x="939567" y="1451295"/>
            <a:ext cx="10167457" cy="5226906"/>
          </a:xfrm>
        </p:spPr>
        <p:txBody>
          <a:bodyPr>
            <a:normAutofit/>
          </a:bodyPr>
          <a:lstStyle/>
          <a:p>
            <a:pPr marL="0" indent="0" algn="ctr">
              <a:buClr>
                <a:schemeClr val="accent3"/>
              </a:buClr>
              <a:buNone/>
              <a:defRPr/>
            </a:pPr>
            <a:r>
              <a:rPr lang="el-GR" sz="2800" dirty="0">
                <a:latin typeface="+mj-lt"/>
              </a:rPr>
              <a:t>Δεν τοποθετούνται στην κάλπη τα κάτωθι, τα οποία παραδίδονται δια χειρός κατά την παράδοσή της:</a:t>
            </a:r>
          </a:p>
          <a:p>
            <a:pPr algn="ctr">
              <a:buClr>
                <a:schemeClr val="accent3"/>
              </a:buClr>
              <a:defRPr/>
            </a:pPr>
            <a:r>
              <a:rPr lang="el-GR" sz="2800" dirty="0">
                <a:latin typeface="+mj-lt"/>
              </a:rPr>
              <a:t>Φύλλο Καταμέτρησης Ψήφων</a:t>
            </a:r>
          </a:p>
          <a:p>
            <a:pPr algn="ctr">
              <a:buClr>
                <a:schemeClr val="accent3"/>
              </a:buClr>
              <a:defRPr/>
            </a:pPr>
            <a:r>
              <a:rPr lang="el-GR" sz="2800" dirty="0">
                <a:latin typeface="+mj-lt"/>
              </a:rPr>
              <a:t>Πίνακας Καταγραφής Σταυρών Προτίμησης</a:t>
            </a:r>
          </a:p>
          <a:p>
            <a:pPr algn="ctr">
              <a:buClr>
                <a:schemeClr val="accent3"/>
              </a:buClr>
              <a:defRPr/>
            </a:pPr>
            <a:r>
              <a:rPr lang="el-GR" sz="2800" dirty="0">
                <a:latin typeface="+mj-lt"/>
              </a:rPr>
              <a:t>Κλειδιά Κάλπης</a:t>
            </a:r>
          </a:p>
          <a:p>
            <a:pPr algn="ctr">
              <a:buClr>
                <a:schemeClr val="accent3"/>
              </a:buClr>
              <a:defRPr/>
            </a:pPr>
            <a:r>
              <a:rPr lang="el-GR" sz="2800" dirty="0">
                <a:latin typeface="+mj-lt"/>
              </a:rPr>
              <a:t>Φανός Θυέλλης  </a:t>
            </a:r>
          </a:p>
          <a:p>
            <a:pPr algn="ctr">
              <a:buClr>
                <a:schemeClr val="accent3"/>
              </a:buClr>
              <a:defRPr/>
            </a:pPr>
            <a:r>
              <a:rPr lang="el-GR" sz="2800" dirty="0" err="1">
                <a:latin typeface="+mj-lt"/>
              </a:rPr>
              <a:t>Αντισυπτικά</a:t>
            </a:r>
            <a:endParaRPr lang="el-GR" sz="2800" dirty="0">
              <a:latin typeface="+mj-lt"/>
            </a:endParaRPr>
          </a:p>
        </p:txBody>
      </p:sp>
      <p:pic>
        <p:nvPicPr>
          <p:cNvPr id="6" name="Picture 5" descr="C:\Documents and Settings\user\Local Settings\Temporary Internet Files\Content.IE5\7NR3QBD6\MCj04347500000[1].png">
            <a:extLst>
              <a:ext uri="{FF2B5EF4-FFF2-40B4-BE49-F238E27FC236}">
                <a16:creationId xmlns:a16="http://schemas.microsoft.com/office/drawing/2014/main" id="{B468C14F-87F1-4C26-B98B-C460D69AD7B4}"/>
              </a:ext>
            </a:extLst>
          </p:cNvPr>
          <p:cNvPicPr>
            <a:picLocks noChangeAspect="1" noChangeArrowheads="1"/>
          </p:cNvPicPr>
          <p:nvPr/>
        </p:nvPicPr>
        <p:blipFill>
          <a:blip r:embed="rId3"/>
          <a:srcRect/>
          <a:stretch>
            <a:fillRect/>
          </a:stretch>
        </p:blipFill>
        <p:spPr bwMode="auto">
          <a:xfrm>
            <a:off x="5526148" y="1163996"/>
            <a:ext cx="994294" cy="7849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25046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000" tmFilter="0, 0; .2, .5; .8, .5; 1, 0"/>
                                        <p:tgtEl>
                                          <p:spTgt spid="6"/>
                                        </p:tgtEl>
                                      </p:cBhvr>
                                    </p:animEffect>
                                    <p:animScale>
                                      <p:cBhvr>
                                        <p:cTn id="7" dur="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822D00-4E03-4688-AB66-281D8CF832B9}"/>
              </a:ext>
            </a:extLst>
          </p:cNvPr>
          <p:cNvPicPr>
            <a:picLocks noChangeAspect="1"/>
          </p:cNvPicPr>
          <p:nvPr/>
        </p:nvPicPr>
        <p:blipFill rotWithShape="1">
          <a:blip r:embed="rId2"/>
          <a:srcRect t="22691" b="24503"/>
          <a:stretch/>
        </p:blipFill>
        <p:spPr>
          <a:xfrm>
            <a:off x="10535363" y="5998949"/>
            <a:ext cx="1626824" cy="859051"/>
          </a:xfrm>
          <a:prstGeom prst="rect">
            <a:avLst/>
          </a:prstGeom>
        </p:spPr>
      </p:pic>
      <p:sp>
        <p:nvSpPr>
          <p:cNvPr id="2" name="Title 1">
            <a:extLst>
              <a:ext uri="{FF2B5EF4-FFF2-40B4-BE49-F238E27FC236}">
                <a16:creationId xmlns:a16="http://schemas.microsoft.com/office/drawing/2014/main" id="{0D9BCE53-E8D5-4CBC-AAC9-E769DF0376D2}"/>
              </a:ext>
            </a:extLst>
          </p:cNvPr>
          <p:cNvSpPr>
            <a:spLocks noGrp="1"/>
          </p:cNvSpPr>
          <p:nvPr>
            <p:ph type="title"/>
          </p:nvPr>
        </p:nvSpPr>
        <p:spPr>
          <a:xfrm>
            <a:off x="581192" y="599414"/>
            <a:ext cx="11029616" cy="564582"/>
          </a:xfrm>
        </p:spPr>
        <p:txBody>
          <a:bodyPr>
            <a:normAutofit fontScale="90000"/>
          </a:bodyPr>
          <a:lstStyle/>
          <a:p>
            <a:pPr algn="ctr"/>
            <a:r>
              <a:rPr lang="el-GR" sz="3200" b="1" cap="none" dirty="0">
                <a:solidFill>
                  <a:srgbClr val="0070C0"/>
                </a:solidFill>
                <a:latin typeface="Calibri" panose="020F0502020204030204" pitchFamily="34" charset="0"/>
                <a:cs typeface="Calibri" panose="020F0502020204030204" pitchFamily="34" charset="0"/>
              </a:rPr>
              <a:t>Ολοκλήρωση Διαδικασίας</a:t>
            </a:r>
            <a:endParaRPr lang="en-GB" sz="3200" b="1" cap="none" dirty="0">
              <a:solidFill>
                <a:srgbClr val="0070C0"/>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3B50D4AF-EC90-468D-8666-6F753BAE82BE}"/>
              </a:ext>
            </a:extLst>
          </p:cNvPr>
          <p:cNvSpPr>
            <a:spLocks noGrp="1"/>
          </p:cNvSpPr>
          <p:nvPr>
            <p:ph idx="1"/>
          </p:nvPr>
        </p:nvSpPr>
        <p:spPr>
          <a:xfrm>
            <a:off x="939567" y="1586204"/>
            <a:ext cx="10167457" cy="5091997"/>
          </a:xfrm>
        </p:spPr>
        <p:txBody>
          <a:bodyPr>
            <a:normAutofit fontScale="77500" lnSpcReduction="20000"/>
          </a:bodyPr>
          <a:lstStyle/>
          <a:p>
            <a:pPr marL="0" indent="0" algn="ctr">
              <a:buClr>
                <a:schemeClr val="accent3"/>
              </a:buClr>
              <a:buNone/>
              <a:defRPr/>
            </a:pPr>
            <a:r>
              <a:rPr lang="el-GR" sz="2800" dirty="0">
                <a:latin typeface="+mj-lt"/>
              </a:rPr>
              <a:t>Στην κάλπη, μαζί με τα έγκυρα ψηφοδέλτια, τοποθετούνται τα κάτωθι δέματα:</a:t>
            </a:r>
          </a:p>
          <a:p>
            <a:pPr algn="ctr">
              <a:buClr>
                <a:schemeClr val="accent3"/>
              </a:buClr>
              <a:defRPr/>
            </a:pPr>
            <a:r>
              <a:rPr lang="el-GR" sz="2800" dirty="0">
                <a:latin typeface="+mj-lt"/>
              </a:rPr>
              <a:t>Δέμα </a:t>
            </a:r>
            <a:r>
              <a:rPr lang="el-GR" sz="2800" dirty="0" err="1">
                <a:latin typeface="+mj-lt"/>
              </a:rPr>
              <a:t>αρ</a:t>
            </a:r>
            <a:r>
              <a:rPr lang="el-GR" sz="2800" dirty="0">
                <a:latin typeface="+mj-lt"/>
              </a:rPr>
              <a:t>. 1: Ψηφοδέλτια που δεν χρησιμοποιήθηκαν ή  </a:t>
            </a:r>
            <a:r>
              <a:rPr lang="el-GR" sz="2800" dirty="0" err="1">
                <a:latin typeface="+mj-lt"/>
              </a:rPr>
              <a:t>αχρηστεύθηκαν</a:t>
            </a:r>
            <a:endParaRPr lang="el-GR" sz="2800" dirty="0">
              <a:latin typeface="+mj-lt"/>
            </a:endParaRPr>
          </a:p>
          <a:p>
            <a:pPr algn="ctr">
              <a:buClr>
                <a:schemeClr val="accent3"/>
              </a:buClr>
              <a:defRPr/>
            </a:pPr>
            <a:r>
              <a:rPr lang="el-GR" sz="2800" dirty="0">
                <a:latin typeface="+mj-lt"/>
              </a:rPr>
              <a:t>Δέμα </a:t>
            </a:r>
            <a:r>
              <a:rPr lang="el-GR" sz="2800" dirty="0" err="1">
                <a:latin typeface="+mj-lt"/>
              </a:rPr>
              <a:t>αρ</a:t>
            </a:r>
            <a:r>
              <a:rPr lang="el-GR" sz="2800" dirty="0">
                <a:latin typeface="+mj-lt"/>
              </a:rPr>
              <a:t>. 2: Εκλογικός κατάλογος</a:t>
            </a:r>
          </a:p>
          <a:p>
            <a:pPr algn="ctr">
              <a:buClr>
                <a:schemeClr val="accent3"/>
              </a:buClr>
              <a:defRPr/>
            </a:pPr>
            <a:r>
              <a:rPr lang="el-GR" sz="2800" dirty="0">
                <a:latin typeface="+mj-lt"/>
              </a:rPr>
              <a:t>Δέμα </a:t>
            </a:r>
            <a:r>
              <a:rPr lang="el-GR" sz="2800" dirty="0" err="1">
                <a:latin typeface="+mj-lt"/>
              </a:rPr>
              <a:t>αρ</a:t>
            </a:r>
            <a:r>
              <a:rPr lang="el-GR" sz="2800" dirty="0">
                <a:latin typeface="+mj-lt"/>
              </a:rPr>
              <a:t>. 3: Ειδικές εξουσιοδοτήσεις υπαλλήλων και αστυνομικών</a:t>
            </a:r>
          </a:p>
          <a:p>
            <a:pPr algn="ctr">
              <a:buClr>
                <a:schemeClr val="accent3"/>
              </a:buClr>
              <a:defRPr/>
            </a:pPr>
            <a:r>
              <a:rPr lang="el-GR" sz="2800" dirty="0">
                <a:latin typeface="+mj-lt"/>
              </a:rPr>
              <a:t>Δέμα </a:t>
            </a:r>
            <a:r>
              <a:rPr lang="el-GR" sz="2800" dirty="0" err="1">
                <a:latin typeface="+mj-lt"/>
              </a:rPr>
              <a:t>αρ</a:t>
            </a:r>
            <a:r>
              <a:rPr lang="el-GR" sz="2800" dirty="0">
                <a:latin typeface="+mj-lt"/>
              </a:rPr>
              <a:t>. 4: Πρακτικό κατάστασης ψηφοδελτίων και τυχόν πρακτικό </a:t>
            </a:r>
            <a:r>
              <a:rPr lang="el-GR" sz="2800" dirty="0" err="1">
                <a:latin typeface="+mj-lt"/>
              </a:rPr>
              <a:t>επαναμέτρησης</a:t>
            </a:r>
            <a:r>
              <a:rPr lang="el-GR" sz="2800" dirty="0">
                <a:latin typeface="+mj-lt"/>
              </a:rPr>
              <a:t> ψηφοδελτίων</a:t>
            </a:r>
          </a:p>
          <a:p>
            <a:pPr algn="ctr">
              <a:buClr>
                <a:schemeClr val="accent3"/>
              </a:buClr>
              <a:defRPr/>
            </a:pPr>
            <a:r>
              <a:rPr lang="el-GR" sz="2800" dirty="0">
                <a:latin typeface="+mj-lt"/>
              </a:rPr>
              <a:t>Δέμα </a:t>
            </a:r>
            <a:r>
              <a:rPr lang="el-GR" sz="2800" dirty="0" err="1">
                <a:latin typeface="+mj-lt"/>
              </a:rPr>
              <a:t>αρ</a:t>
            </a:r>
            <a:r>
              <a:rPr lang="el-GR" sz="2800" dirty="0">
                <a:latin typeface="+mj-lt"/>
              </a:rPr>
              <a:t>. 5: Διορισμοί </a:t>
            </a:r>
            <a:r>
              <a:rPr lang="el-GR" sz="2800" dirty="0" err="1">
                <a:latin typeface="+mj-lt"/>
              </a:rPr>
              <a:t>Προεδρεύοντα</a:t>
            </a:r>
            <a:r>
              <a:rPr lang="el-GR" sz="2800" dirty="0">
                <a:latin typeface="+mj-lt"/>
              </a:rPr>
              <a:t> και βοηθών</a:t>
            </a:r>
          </a:p>
          <a:p>
            <a:pPr algn="ctr">
              <a:buClr>
                <a:schemeClr val="accent3"/>
              </a:buClr>
              <a:defRPr/>
            </a:pPr>
            <a:r>
              <a:rPr lang="el-GR" sz="2800" dirty="0">
                <a:latin typeface="+mj-lt"/>
              </a:rPr>
              <a:t>Δέμα </a:t>
            </a:r>
            <a:r>
              <a:rPr lang="el-GR" sz="2800" dirty="0" err="1">
                <a:latin typeface="+mj-lt"/>
              </a:rPr>
              <a:t>αρ</a:t>
            </a:r>
            <a:r>
              <a:rPr lang="el-GR" sz="2800" dirty="0">
                <a:latin typeface="+mj-lt"/>
              </a:rPr>
              <a:t>. 6:Έντυπα και άλλη γραφική ύλη, πέννες, σφραγίδες κ.ά. (το δέμα αυτό να τοποθετηθεί στην πράσινη πλαστική σακούλα)</a:t>
            </a:r>
          </a:p>
          <a:p>
            <a:pPr algn="ctr">
              <a:buClr>
                <a:schemeClr val="accent3"/>
              </a:buClr>
              <a:defRPr/>
            </a:pPr>
            <a:r>
              <a:rPr lang="el-GR" sz="2800" dirty="0">
                <a:latin typeface="+mj-lt"/>
              </a:rPr>
              <a:t>Δέμα </a:t>
            </a:r>
            <a:r>
              <a:rPr lang="el-GR" sz="2800" dirty="0" err="1">
                <a:latin typeface="+mj-lt"/>
              </a:rPr>
              <a:t>αρ</a:t>
            </a:r>
            <a:r>
              <a:rPr lang="el-GR" sz="2800" dirty="0">
                <a:latin typeface="+mj-lt"/>
              </a:rPr>
              <a:t>. 7: Έκθεση για τυχόν συλληφθέντες</a:t>
            </a:r>
          </a:p>
          <a:p>
            <a:pPr algn="ctr">
              <a:buClr>
                <a:schemeClr val="accent3"/>
              </a:buClr>
              <a:defRPr/>
            </a:pPr>
            <a:r>
              <a:rPr lang="el-GR" sz="2800" dirty="0">
                <a:latin typeface="+mj-lt"/>
              </a:rPr>
              <a:t>Δέμα </a:t>
            </a:r>
            <a:r>
              <a:rPr lang="el-GR" sz="2800" dirty="0" err="1">
                <a:latin typeface="+mj-lt"/>
              </a:rPr>
              <a:t>αρ</a:t>
            </a:r>
            <a:r>
              <a:rPr lang="el-GR" sz="2800" dirty="0">
                <a:latin typeface="+mj-lt"/>
              </a:rPr>
              <a:t>. 8: Άκυρα ψηφοδέλτια</a:t>
            </a:r>
          </a:p>
          <a:p>
            <a:pPr algn="ctr">
              <a:buClr>
                <a:schemeClr val="accent3"/>
              </a:buClr>
              <a:defRPr/>
            </a:pPr>
            <a:r>
              <a:rPr lang="el-GR" sz="2800" dirty="0">
                <a:latin typeface="+mj-lt"/>
              </a:rPr>
              <a:t>Δέμα </a:t>
            </a:r>
            <a:r>
              <a:rPr lang="el-GR" sz="2800" dirty="0" err="1">
                <a:latin typeface="+mj-lt"/>
              </a:rPr>
              <a:t>αρ</a:t>
            </a:r>
            <a:r>
              <a:rPr lang="el-GR" sz="2800" dirty="0">
                <a:latin typeface="+mj-lt"/>
              </a:rPr>
              <a:t>. 9: Λευκά ψηφοδέλτια</a:t>
            </a:r>
          </a:p>
        </p:txBody>
      </p:sp>
      <p:pic>
        <p:nvPicPr>
          <p:cNvPr id="6" name="Picture 5" descr="C:\Documents and Settings\user\Local Settings\Temporary Internet Files\Content.IE5\7NR3QBD6\MCj04347500000[1].png">
            <a:extLst>
              <a:ext uri="{FF2B5EF4-FFF2-40B4-BE49-F238E27FC236}">
                <a16:creationId xmlns:a16="http://schemas.microsoft.com/office/drawing/2014/main" id="{B468C14F-87F1-4C26-B98B-C460D69AD7B4}"/>
              </a:ext>
            </a:extLst>
          </p:cNvPr>
          <p:cNvPicPr>
            <a:picLocks noChangeAspect="1" noChangeArrowheads="1"/>
          </p:cNvPicPr>
          <p:nvPr/>
        </p:nvPicPr>
        <p:blipFill>
          <a:blip r:embed="rId3"/>
          <a:srcRect/>
          <a:stretch>
            <a:fillRect/>
          </a:stretch>
        </p:blipFill>
        <p:spPr bwMode="auto">
          <a:xfrm>
            <a:off x="5617028" y="1163996"/>
            <a:ext cx="774441" cy="4968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99119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000" tmFilter="0, 0; .2, .5; .8, .5; 1, 0"/>
                                        <p:tgtEl>
                                          <p:spTgt spid="6"/>
                                        </p:tgtEl>
                                      </p:cBhvr>
                                    </p:animEffect>
                                    <p:animScale>
                                      <p:cBhvr>
                                        <p:cTn id="7" dur="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822D00-4E03-4688-AB66-281D8CF832B9}"/>
              </a:ext>
            </a:extLst>
          </p:cNvPr>
          <p:cNvPicPr>
            <a:picLocks noChangeAspect="1"/>
          </p:cNvPicPr>
          <p:nvPr/>
        </p:nvPicPr>
        <p:blipFill rotWithShape="1">
          <a:blip r:embed="rId2"/>
          <a:srcRect t="22691" b="24503"/>
          <a:stretch/>
        </p:blipFill>
        <p:spPr>
          <a:xfrm>
            <a:off x="10535363" y="5998949"/>
            <a:ext cx="1626824" cy="859051"/>
          </a:xfrm>
          <a:prstGeom prst="rect">
            <a:avLst/>
          </a:prstGeom>
        </p:spPr>
      </p:pic>
      <p:sp>
        <p:nvSpPr>
          <p:cNvPr id="2" name="Title 1">
            <a:extLst>
              <a:ext uri="{FF2B5EF4-FFF2-40B4-BE49-F238E27FC236}">
                <a16:creationId xmlns:a16="http://schemas.microsoft.com/office/drawing/2014/main" id="{0D9BCE53-E8D5-4CBC-AAC9-E769DF0376D2}"/>
              </a:ext>
            </a:extLst>
          </p:cNvPr>
          <p:cNvSpPr>
            <a:spLocks noGrp="1"/>
          </p:cNvSpPr>
          <p:nvPr>
            <p:ph type="title"/>
          </p:nvPr>
        </p:nvSpPr>
        <p:spPr>
          <a:xfrm>
            <a:off x="581192" y="803762"/>
            <a:ext cx="11029616" cy="564582"/>
          </a:xfrm>
        </p:spPr>
        <p:txBody>
          <a:bodyPr>
            <a:normAutofit fontScale="90000"/>
          </a:bodyPr>
          <a:lstStyle/>
          <a:p>
            <a:pPr algn="ctr"/>
            <a:r>
              <a:rPr lang="el-GR" sz="3200" b="1" cap="none" dirty="0">
                <a:solidFill>
                  <a:srgbClr val="0070C0"/>
                </a:solidFill>
                <a:latin typeface="Calibri" panose="020F0502020204030204" pitchFamily="34" charset="0"/>
                <a:cs typeface="Calibri" panose="020F0502020204030204" pitchFamily="34" charset="0"/>
              </a:rPr>
              <a:t>Ολοκλήρωση </a:t>
            </a:r>
            <a:r>
              <a:rPr lang="el-GR" sz="3200" b="1" cap="none" dirty="0" err="1">
                <a:solidFill>
                  <a:srgbClr val="0070C0"/>
                </a:solidFill>
                <a:latin typeface="Calibri" panose="020F0502020204030204" pitchFamily="34" charset="0"/>
                <a:cs typeface="Calibri" panose="020F0502020204030204" pitchFamily="34" charset="0"/>
              </a:rPr>
              <a:t>Διαδικασίων</a:t>
            </a:r>
            <a:endParaRPr lang="en-GB" sz="3200" b="1" cap="none" dirty="0">
              <a:solidFill>
                <a:srgbClr val="0070C0"/>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3B50D4AF-EC90-468D-8666-6F753BAE82BE}"/>
              </a:ext>
            </a:extLst>
          </p:cNvPr>
          <p:cNvSpPr>
            <a:spLocks noGrp="1"/>
          </p:cNvSpPr>
          <p:nvPr>
            <p:ph idx="1"/>
          </p:nvPr>
        </p:nvSpPr>
        <p:spPr>
          <a:xfrm>
            <a:off x="947956" y="1602297"/>
            <a:ext cx="10335237" cy="5075904"/>
          </a:xfrm>
        </p:spPr>
        <p:txBody>
          <a:bodyPr>
            <a:normAutofit/>
          </a:bodyPr>
          <a:lstStyle/>
          <a:p>
            <a:pPr marL="274320" indent="-274320">
              <a:buClr>
                <a:schemeClr val="accent3"/>
              </a:buClr>
              <a:buFont typeface="Arial" pitchFamily="34" charset="0"/>
              <a:buChar char="•"/>
              <a:defRPr/>
            </a:pPr>
            <a:r>
              <a:rPr lang="el-GR" sz="2800" dirty="0">
                <a:latin typeface="+mj-lt"/>
              </a:rPr>
              <a:t>Πριν την αναχώρηση, ο </a:t>
            </a:r>
            <a:r>
              <a:rPr lang="el-GR" sz="2800" dirty="0" err="1">
                <a:latin typeface="+mj-lt"/>
              </a:rPr>
              <a:t>Προεδρεύων</a:t>
            </a:r>
            <a:r>
              <a:rPr lang="el-GR" sz="2800" dirty="0">
                <a:latin typeface="+mj-lt"/>
              </a:rPr>
              <a:t> και οι βοηθοί προβαίνουν στην επαναφορά της αίθουσας στην προτεραία κατάσταση, για να μπορεί την επομένη να χρησιμοποιηθεί ανάλογα</a:t>
            </a:r>
          </a:p>
          <a:p>
            <a:pPr marL="274320" indent="-274320">
              <a:buClr>
                <a:schemeClr val="accent3"/>
              </a:buClr>
              <a:buFont typeface="Arial" pitchFamily="34" charset="0"/>
              <a:buChar char="•"/>
              <a:defRPr/>
            </a:pPr>
            <a:r>
              <a:rPr lang="el-GR" sz="2800" dirty="0">
                <a:latin typeface="+mj-lt"/>
              </a:rPr>
              <a:t>Για σκοπούς μεταφοράς και παράδοσης της κάλπης, ο </a:t>
            </a:r>
            <a:r>
              <a:rPr lang="el-GR" sz="2800" dirty="0" err="1">
                <a:latin typeface="+mj-lt"/>
              </a:rPr>
              <a:t>Προεδρεύων</a:t>
            </a:r>
            <a:r>
              <a:rPr lang="el-GR" sz="2800" dirty="0">
                <a:latin typeface="+mj-lt"/>
              </a:rPr>
              <a:t> χρησιμοποιεί το αυτοκίνητό του στο οποίο ευρίσκεται και ο επί </a:t>
            </a:r>
            <a:r>
              <a:rPr lang="el-GR" sz="2800" dirty="0" err="1">
                <a:latin typeface="+mj-lt"/>
              </a:rPr>
              <a:t>καθήκοντι</a:t>
            </a:r>
            <a:r>
              <a:rPr lang="el-GR" sz="2800" dirty="0">
                <a:latin typeface="+mj-lt"/>
              </a:rPr>
              <a:t> Αστυνομικός</a:t>
            </a:r>
          </a:p>
          <a:p>
            <a:pPr marL="263525" indent="0">
              <a:buClr>
                <a:schemeClr val="accent3"/>
              </a:buClr>
              <a:buNone/>
              <a:defRPr/>
            </a:pPr>
            <a:r>
              <a:rPr lang="el-GR" sz="2800" dirty="0">
                <a:latin typeface="+mj-lt"/>
              </a:rPr>
              <a:t>(σ΄ αυτό μπορεί να ευρίσκονται βοηθοί, ως στο διάταγμα του Υπουργού Υγείας ορίζεται, όχι όμως αντιπρόσωποι των υποψηφίων)</a:t>
            </a:r>
          </a:p>
        </p:txBody>
      </p:sp>
      <p:pic>
        <p:nvPicPr>
          <p:cNvPr id="6" name="Picture 5" descr="C:\Documents and Settings\user\Local Settings\Temporary Internet Files\Content.IE5\7NR3QBD6\MCj04347500000[1].png">
            <a:extLst>
              <a:ext uri="{FF2B5EF4-FFF2-40B4-BE49-F238E27FC236}">
                <a16:creationId xmlns:a16="http://schemas.microsoft.com/office/drawing/2014/main" id="{B468C14F-87F1-4C26-B98B-C460D69AD7B4}"/>
              </a:ext>
            </a:extLst>
          </p:cNvPr>
          <p:cNvPicPr>
            <a:picLocks noChangeAspect="1" noChangeArrowheads="1"/>
          </p:cNvPicPr>
          <p:nvPr/>
        </p:nvPicPr>
        <p:blipFill>
          <a:blip r:embed="rId3"/>
          <a:srcRect/>
          <a:stretch>
            <a:fillRect/>
          </a:stretch>
        </p:blipFill>
        <p:spPr bwMode="auto">
          <a:xfrm>
            <a:off x="5618427" y="1265852"/>
            <a:ext cx="994294" cy="5645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529292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000" tmFilter="0, 0; .2, .5; .8, .5; 1, 0"/>
                                        <p:tgtEl>
                                          <p:spTgt spid="6"/>
                                        </p:tgtEl>
                                      </p:cBhvr>
                                    </p:animEffect>
                                    <p:animScale>
                                      <p:cBhvr>
                                        <p:cTn id="7" dur="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9452E6-EF46-4A12-B3AF-55951654BFA3}"/>
              </a:ext>
            </a:extLst>
          </p:cNvPr>
          <p:cNvPicPr>
            <a:picLocks noChangeAspect="1"/>
          </p:cNvPicPr>
          <p:nvPr/>
        </p:nvPicPr>
        <p:blipFill rotWithShape="1">
          <a:blip r:embed="rId2"/>
          <a:srcRect t="22691" b="24503"/>
          <a:stretch/>
        </p:blipFill>
        <p:spPr>
          <a:xfrm>
            <a:off x="10344839" y="5885103"/>
            <a:ext cx="1626824" cy="859051"/>
          </a:xfrm>
          <a:prstGeom prst="rect">
            <a:avLst/>
          </a:prstGeom>
        </p:spPr>
      </p:pic>
      <p:sp>
        <p:nvSpPr>
          <p:cNvPr id="2" name="Title 1">
            <a:extLst>
              <a:ext uri="{FF2B5EF4-FFF2-40B4-BE49-F238E27FC236}">
                <a16:creationId xmlns:a16="http://schemas.microsoft.com/office/drawing/2014/main" id="{0D9BCE53-E8D5-4CBC-AAC9-E769DF0376D2}"/>
              </a:ext>
            </a:extLst>
          </p:cNvPr>
          <p:cNvSpPr>
            <a:spLocks noGrp="1"/>
          </p:cNvSpPr>
          <p:nvPr>
            <p:ph type="title"/>
          </p:nvPr>
        </p:nvSpPr>
        <p:spPr>
          <a:xfrm>
            <a:off x="512181" y="2945023"/>
            <a:ext cx="11029616" cy="1583845"/>
          </a:xfrm>
        </p:spPr>
        <p:txBody>
          <a:bodyPr>
            <a:normAutofit/>
          </a:bodyPr>
          <a:lstStyle/>
          <a:p>
            <a:pPr algn="ctr"/>
            <a:r>
              <a:rPr lang="el-GR" sz="9600" b="1" cap="none" dirty="0">
                <a:solidFill>
                  <a:srgbClr val="0070C0"/>
                </a:solidFill>
                <a:latin typeface="Calibri" panose="020F0502020204030204" pitchFamily="34" charset="0"/>
                <a:cs typeface="Calibri" panose="020F0502020204030204" pitchFamily="34" charset="0"/>
              </a:rPr>
              <a:t>Έγκυρα - άκυρα</a:t>
            </a:r>
            <a:endParaRPr lang="en-GB" sz="9600" b="1" cap="none"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857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CFFA88-D881-470D-B59C-853BF96B657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rot="1005708">
            <a:off x="9540670" y="277806"/>
            <a:ext cx="1664118" cy="848700"/>
          </a:xfrm>
          <a:prstGeom prst="rect">
            <a:avLst/>
          </a:prstGeom>
        </p:spPr>
      </p:pic>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4"/>
          <a:srcRect t="22691" b="24503"/>
          <a:stretch/>
        </p:blipFill>
        <p:spPr>
          <a:xfrm>
            <a:off x="10478403" y="5949202"/>
            <a:ext cx="1626824" cy="859051"/>
          </a:xfrm>
          <a:prstGeom prst="rect">
            <a:avLst/>
          </a:prstGeom>
        </p:spPr>
      </p:pic>
      <p:sp>
        <p:nvSpPr>
          <p:cNvPr id="2" name="Title 1">
            <a:extLst>
              <a:ext uri="{FF2B5EF4-FFF2-40B4-BE49-F238E27FC236}">
                <a16:creationId xmlns:a16="http://schemas.microsoft.com/office/drawing/2014/main" id="{0D9BCE53-E8D5-4CBC-AAC9-E769DF0376D2}"/>
              </a:ext>
            </a:extLst>
          </p:cNvPr>
          <p:cNvSpPr>
            <a:spLocks noGrp="1"/>
          </p:cNvSpPr>
          <p:nvPr>
            <p:ph type="title"/>
          </p:nvPr>
        </p:nvSpPr>
        <p:spPr>
          <a:xfrm>
            <a:off x="581192" y="576704"/>
            <a:ext cx="11029616" cy="771733"/>
          </a:xfrm>
        </p:spPr>
        <p:txBody>
          <a:bodyPr>
            <a:normAutofit/>
          </a:bodyPr>
          <a:lstStyle/>
          <a:p>
            <a:pPr algn="ctr"/>
            <a:r>
              <a:rPr lang="el-GR" sz="4000" b="1" cap="none" dirty="0">
                <a:solidFill>
                  <a:srgbClr val="0070C0"/>
                </a:solidFill>
                <a:latin typeface="Calibri" panose="020F0502020204030204" pitchFamily="34" charset="0"/>
                <a:cs typeface="Calibri" panose="020F0502020204030204" pitchFamily="34" charset="0"/>
              </a:rPr>
              <a:t>Έγκυρα ψηφοδέλτια</a:t>
            </a:r>
          </a:p>
        </p:txBody>
      </p:sp>
      <p:sp>
        <p:nvSpPr>
          <p:cNvPr id="3" name="Content Placeholder 2">
            <a:extLst>
              <a:ext uri="{FF2B5EF4-FFF2-40B4-BE49-F238E27FC236}">
                <a16:creationId xmlns:a16="http://schemas.microsoft.com/office/drawing/2014/main" id="{3B50D4AF-EC90-468D-8666-6F753BAE82BE}"/>
              </a:ext>
            </a:extLst>
          </p:cNvPr>
          <p:cNvSpPr>
            <a:spLocks noGrp="1"/>
          </p:cNvSpPr>
          <p:nvPr>
            <p:ph idx="1"/>
          </p:nvPr>
        </p:nvSpPr>
        <p:spPr>
          <a:xfrm>
            <a:off x="247650" y="1348437"/>
            <a:ext cx="11487150" cy="5148174"/>
          </a:xfrm>
        </p:spPr>
        <p:txBody>
          <a:bodyPr>
            <a:normAutofit lnSpcReduction="10000"/>
          </a:bodyPr>
          <a:lstStyle/>
          <a:p>
            <a:pPr algn="l">
              <a:buFont typeface="Wingdings" panose="05000000000000000000" pitchFamily="2" charset="2"/>
              <a:buChar char="Ø"/>
            </a:pPr>
            <a:r>
              <a:rPr lang="el-GR" sz="2600" dirty="0">
                <a:latin typeface="Calibri" panose="020F0502020204030204" pitchFamily="34" charset="0"/>
                <a:cs typeface="Calibri" panose="020F0502020204030204" pitchFamily="34" charset="0"/>
              </a:rPr>
              <a:t>Τα ψηφοδέλτια για να είναι έγκυρα, πρέπει να φέρουν στο εξωτερικό τους μέρος την επίσημη σφραγίδα. Για διασφάλιση τούτου, κατά την ψηφοφορία, ο εκλογέας, πριν εναποθέσει το ψηφοδέλτιο στην κάλπη, να επιδεικνύει το εξωτερικό μέρος του που φέρει τη σφραγίδα.</a:t>
            </a:r>
          </a:p>
          <a:p>
            <a:pPr algn="l">
              <a:buFont typeface="Wingdings" panose="05000000000000000000" pitchFamily="2" charset="2"/>
              <a:buChar char="Ø"/>
            </a:pPr>
            <a:r>
              <a:rPr lang="el-GR" sz="2600" dirty="0">
                <a:latin typeface="Calibri" panose="020F0502020204030204" pitchFamily="34" charset="0"/>
                <a:cs typeface="Calibri" panose="020F0502020204030204" pitchFamily="34" charset="0"/>
              </a:rPr>
              <a:t>Το ψηφοδέλτιο θεωρείται έγκυρο όταν ο/η εκλογέας σημειώσει μέσα στο μεγάλο ορθογώνιο που βρίσκεται κάτω από τη στήλη του συνδυασμού της προτίμησης του/της, ένα από τα σημεία "</a:t>
            </a:r>
            <a:r>
              <a:rPr lang="el-GR" sz="2600" b="1" dirty="0">
                <a:latin typeface="Calibri" panose="020F0502020204030204" pitchFamily="34" charset="0"/>
                <a:cs typeface="Calibri" panose="020F0502020204030204" pitchFamily="34" charset="0"/>
              </a:rPr>
              <a:t>X</a:t>
            </a:r>
            <a:r>
              <a:rPr lang="el-GR" sz="2600" dirty="0">
                <a:latin typeface="Calibri" panose="020F0502020204030204" pitchFamily="34" charset="0"/>
                <a:cs typeface="Calibri" panose="020F0502020204030204" pitchFamily="34" charset="0"/>
              </a:rPr>
              <a:t>" ,"</a:t>
            </a:r>
            <a:r>
              <a:rPr lang="el-GR" sz="2600" b="1" dirty="0">
                <a:latin typeface="Calibri" panose="020F0502020204030204" pitchFamily="34" charset="0"/>
                <a:cs typeface="Calibri" panose="020F0502020204030204" pitchFamily="34" charset="0"/>
              </a:rPr>
              <a:t>+</a:t>
            </a:r>
            <a:r>
              <a:rPr lang="el-GR" sz="2600" dirty="0">
                <a:latin typeface="Calibri" panose="020F0502020204030204" pitchFamily="34" charset="0"/>
                <a:cs typeface="Calibri" panose="020F0502020204030204" pitchFamily="34" charset="0"/>
              </a:rPr>
              <a:t>","</a:t>
            </a:r>
            <a:r>
              <a:rPr lang="el-GR" sz="2600" b="1" dirty="0">
                <a:latin typeface="Calibri" panose="020F0502020204030204" pitchFamily="34" charset="0"/>
                <a:cs typeface="Calibri" panose="020F0502020204030204" pitchFamily="34" charset="0"/>
              </a:rPr>
              <a:t>√</a:t>
            </a:r>
            <a:r>
              <a:rPr lang="el-GR" sz="2600" dirty="0">
                <a:latin typeface="Calibri" panose="020F0502020204030204" pitchFamily="34" charset="0"/>
                <a:cs typeface="Calibri" panose="020F0502020204030204" pitchFamily="34" charset="0"/>
              </a:rPr>
              <a:t>".</a:t>
            </a:r>
          </a:p>
          <a:p>
            <a:pPr algn="l">
              <a:buFont typeface="Wingdings" panose="05000000000000000000" pitchFamily="2" charset="2"/>
              <a:buChar char="Ø"/>
            </a:pPr>
            <a:r>
              <a:rPr lang="el-GR" sz="2600" dirty="0">
                <a:latin typeface="Calibri" panose="020F0502020204030204" pitchFamily="34" charset="0"/>
                <a:cs typeface="Calibri" panose="020F0502020204030204" pitchFamily="34" charset="0"/>
              </a:rPr>
              <a:t>Σε ότι αφορά τους μεμονωμένους υποψηφίους, το ψηφοδέλτιο θεωρείται έγκυρο όταν ο/η εκλογέας σημειώσει μέσα στο μικρό ορθογώνιο που βρίσκεται δίπλα από τη στήλη του Υποψηφίου της προτίμησης του, ένα από τα πιο πάνω σημεία.</a:t>
            </a:r>
            <a:endParaRPr lang="en-GB" sz="2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13563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sp>
        <p:nvSpPr>
          <p:cNvPr id="3" name="Content Placeholder 2">
            <a:extLst>
              <a:ext uri="{FF2B5EF4-FFF2-40B4-BE49-F238E27FC236}">
                <a16:creationId xmlns:a16="http://schemas.microsoft.com/office/drawing/2014/main" id="{3B50D4AF-EC90-468D-8666-6F753BAE82BE}"/>
              </a:ext>
            </a:extLst>
          </p:cNvPr>
          <p:cNvSpPr>
            <a:spLocks noGrp="1"/>
          </p:cNvSpPr>
          <p:nvPr>
            <p:ph idx="1"/>
          </p:nvPr>
        </p:nvSpPr>
        <p:spPr>
          <a:xfrm>
            <a:off x="258792" y="1291906"/>
            <a:ext cx="11029616" cy="5033394"/>
          </a:xfrm>
        </p:spPr>
        <p:txBody>
          <a:bodyPr>
            <a:normAutofit/>
          </a:bodyPr>
          <a:lstStyle/>
          <a:p>
            <a:pPr>
              <a:buFont typeface="Wingdings" panose="05000000000000000000" pitchFamily="2" charset="2"/>
              <a:buChar char="Ø"/>
            </a:pPr>
            <a:r>
              <a:rPr lang="el-GR" sz="2800" dirty="0"/>
              <a:t>Σε περίπτωση που ο εκλογέας επιλέξει να ψηφίσει Συνδυασμό, μπορεί ταυτόχρονα να εκδηλώσει την προτίμηση του σε υποψηφίους του Συνδυασμού αυτού, σημειώνοντας σταυρό ή σταυρούς προτίμησης μέσα στα μικρά τετραγωνάκια που είναι δίπλα από το όνομα των υποψηφίων του. Οι σταυροί προτίμησης δεν πρέπει να είναι περισσότεροι από τον αριθμό που καθορίζεται για κάθε εκλογική περιφέρεια. </a:t>
            </a:r>
          </a:p>
          <a:p>
            <a:pPr>
              <a:buFont typeface="Wingdings" panose="05000000000000000000" pitchFamily="2" charset="2"/>
              <a:buChar char="Ø"/>
            </a:pPr>
            <a:r>
              <a:rPr lang="el-GR" sz="2800" dirty="0"/>
              <a:t>Ο σταυρός προτίμησης δεν είναι υποχρεωτικός. </a:t>
            </a:r>
            <a:endParaRPr lang="en-GB" sz="2800" dirty="0"/>
          </a:p>
        </p:txBody>
      </p:sp>
      <p:sp>
        <p:nvSpPr>
          <p:cNvPr id="8" name="Title 1">
            <a:extLst>
              <a:ext uri="{FF2B5EF4-FFF2-40B4-BE49-F238E27FC236}">
                <a16:creationId xmlns:a16="http://schemas.microsoft.com/office/drawing/2014/main" id="{12982536-7012-4D37-BB7D-F7CF0C0DC0EB}"/>
              </a:ext>
            </a:extLst>
          </p:cNvPr>
          <p:cNvSpPr>
            <a:spLocks noGrp="1"/>
          </p:cNvSpPr>
          <p:nvPr>
            <p:ph type="title"/>
          </p:nvPr>
        </p:nvSpPr>
        <p:spPr>
          <a:xfrm>
            <a:off x="581192" y="702155"/>
            <a:ext cx="11029616" cy="771733"/>
          </a:xfrm>
        </p:spPr>
        <p:txBody>
          <a:bodyPr>
            <a:normAutofit/>
          </a:bodyPr>
          <a:lstStyle/>
          <a:p>
            <a:pPr algn="ctr"/>
            <a:r>
              <a:rPr lang="el-GR" sz="4000" b="1" cap="none" dirty="0">
                <a:solidFill>
                  <a:srgbClr val="0070C0"/>
                </a:solidFill>
                <a:latin typeface="Calibri" panose="020F0502020204030204" pitchFamily="34" charset="0"/>
                <a:cs typeface="Calibri" panose="020F0502020204030204" pitchFamily="34" charset="0"/>
              </a:rPr>
              <a:t>Έγκυρα ψηφοδέλτια</a:t>
            </a:r>
          </a:p>
        </p:txBody>
      </p:sp>
    </p:spTree>
    <p:extLst>
      <p:ext uri="{BB962C8B-B14F-4D97-AF65-F5344CB8AC3E}">
        <p14:creationId xmlns:p14="http://schemas.microsoft.com/office/powerpoint/2010/main" val="379207654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9452E6-EF46-4A12-B3AF-55951654BFA3}"/>
              </a:ext>
            </a:extLst>
          </p:cNvPr>
          <p:cNvPicPr>
            <a:picLocks noChangeAspect="1"/>
          </p:cNvPicPr>
          <p:nvPr/>
        </p:nvPicPr>
        <p:blipFill rotWithShape="1">
          <a:blip r:embed="rId2"/>
          <a:srcRect t="22691" b="24503"/>
          <a:stretch/>
        </p:blipFill>
        <p:spPr>
          <a:xfrm>
            <a:off x="10344839" y="5885103"/>
            <a:ext cx="1626824" cy="859051"/>
          </a:xfrm>
          <a:prstGeom prst="rect">
            <a:avLst/>
          </a:prstGeom>
        </p:spPr>
      </p:pic>
      <p:sp>
        <p:nvSpPr>
          <p:cNvPr id="2" name="Title 1">
            <a:extLst>
              <a:ext uri="{FF2B5EF4-FFF2-40B4-BE49-F238E27FC236}">
                <a16:creationId xmlns:a16="http://schemas.microsoft.com/office/drawing/2014/main" id="{0D9BCE53-E8D5-4CBC-AAC9-E769DF0376D2}"/>
              </a:ext>
            </a:extLst>
          </p:cNvPr>
          <p:cNvSpPr>
            <a:spLocks noGrp="1"/>
          </p:cNvSpPr>
          <p:nvPr>
            <p:ph type="title"/>
          </p:nvPr>
        </p:nvSpPr>
        <p:spPr>
          <a:xfrm>
            <a:off x="581190" y="663828"/>
            <a:ext cx="11029616" cy="729829"/>
          </a:xfrm>
        </p:spPr>
        <p:txBody>
          <a:bodyPr>
            <a:normAutofit fontScale="90000"/>
          </a:bodyPr>
          <a:lstStyle/>
          <a:p>
            <a:pPr algn="ctr"/>
            <a:r>
              <a:rPr lang="el-GR" sz="4400" b="1" cap="none" dirty="0">
                <a:solidFill>
                  <a:srgbClr val="0070C0"/>
                </a:solidFill>
                <a:latin typeface="Calibri" panose="020F0502020204030204" pitchFamily="34" charset="0"/>
                <a:cs typeface="Calibri" panose="020F0502020204030204" pitchFamily="34" charset="0"/>
              </a:rPr>
              <a:t>Σταυροί Προτίμησης</a:t>
            </a:r>
            <a:endParaRPr lang="en-GB" sz="4400" b="1" cap="none" dirty="0">
              <a:solidFill>
                <a:srgbClr val="0070C0"/>
              </a:solidFill>
              <a:latin typeface="Calibri" panose="020F0502020204030204" pitchFamily="34" charset="0"/>
              <a:cs typeface="Calibri" panose="020F0502020204030204" pitchFamily="34" charset="0"/>
            </a:endParaRPr>
          </a:p>
        </p:txBody>
      </p:sp>
      <p:graphicFrame>
        <p:nvGraphicFramePr>
          <p:cNvPr id="9" name="Table 9">
            <a:extLst>
              <a:ext uri="{FF2B5EF4-FFF2-40B4-BE49-F238E27FC236}">
                <a16:creationId xmlns:a16="http://schemas.microsoft.com/office/drawing/2014/main" id="{417D69DF-CDA9-4F83-94D3-F2BB6ED2259C}"/>
              </a:ext>
            </a:extLst>
          </p:cNvPr>
          <p:cNvGraphicFramePr>
            <a:graphicFrameLocks noGrp="1"/>
          </p:cNvGraphicFramePr>
          <p:nvPr>
            <p:extLst>
              <p:ext uri="{D42A27DB-BD31-4B8C-83A1-F6EECF244321}">
                <p14:modId xmlns:p14="http://schemas.microsoft.com/office/powerpoint/2010/main" val="2228865796"/>
              </p:ext>
            </p:extLst>
          </p:nvPr>
        </p:nvGraphicFramePr>
        <p:xfrm>
          <a:off x="1391850" y="3786341"/>
          <a:ext cx="9408297" cy="2236256"/>
        </p:xfrm>
        <a:graphic>
          <a:graphicData uri="http://schemas.openxmlformats.org/drawingml/2006/table">
            <a:tbl>
              <a:tblPr firstRow="1" bandRow="1">
                <a:tableStyleId>{5C22544A-7EE6-4342-B048-85BDC9FD1C3A}</a:tableStyleId>
              </a:tblPr>
              <a:tblGrid>
                <a:gridCol w="3136099">
                  <a:extLst>
                    <a:ext uri="{9D8B030D-6E8A-4147-A177-3AD203B41FA5}">
                      <a16:colId xmlns:a16="http://schemas.microsoft.com/office/drawing/2014/main" val="2721541634"/>
                    </a:ext>
                  </a:extLst>
                </a:gridCol>
                <a:gridCol w="3136099">
                  <a:extLst>
                    <a:ext uri="{9D8B030D-6E8A-4147-A177-3AD203B41FA5}">
                      <a16:colId xmlns:a16="http://schemas.microsoft.com/office/drawing/2014/main" val="2107511332"/>
                    </a:ext>
                  </a:extLst>
                </a:gridCol>
                <a:gridCol w="3136099">
                  <a:extLst>
                    <a:ext uri="{9D8B030D-6E8A-4147-A177-3AD203B41FA5}">
                      <a16:colId xmlns:a16="http://schemas.microsoft.com/office/drawing/2014/main" val="2088011122"/>
                    </a:ext>
                  </a:extLst>
                </a:gridCol>
              </a:tblGrid>
              <a:tr h="559064">
                <a:tc>
                  <a:txBody>
                    <a:bodyPr/>
                    <a:lstStyle/>
                    <a:p>
                      <a:r>
                        <a:rPr lang="el-GR" sz="2400" b="1" dirty="0"/>
                        <a:t>Εκλογική Περιφέρεια</a:t>
                      </a:r>
                    </a:p>
                  </a:txBody>
                  <a:tcPr>
                    <a:solidFill>
                      <a:srgbClr val="CC0000"/>
                    </a:solidFill>
                  </a:tcPr>
                </a:tc>
                <a:tc>
                  <a:txBody>
                    <a:bodyPr/>
                    <a:lstStyle/>
                    <a:p>
                      <a:r>
                        <a:rPr lang="el-GR" sz="2400" b="1" dirty="0"/>
                        <a:t>Χρώμα Ψηφοδελτίου</a:t>
                      </a:r>
                    </a:p>
                  </a:txBody>
                  <a:tcPr>
                    <a:solidFill>
                      <a:srgbClr val="CC0000"/>
                    </a:solidFill>
                  </a:tcPr>
                </a:tc>
                <a:tc>
                  <a:txBody>
                    <a:bodyPr/>
                    <a:lstStyle/>
                    <a:p>
                      <a:r>
                        <a:rPr lang="el-GR" sz="2400" b="1" dirty="0"/>
                        <a:t>Σταυροί Προτίμησης</a:t>
                      </a:r>
                    </a:p>
                  </a:txBody>
                  <a:tcPr>
                    <a:solidFill>
                      <a:srgbClr val="CC0000"/>
                    </a:solidFill>
                  </a:tcPr>
                </a:tc>
                <a:extLst>
                  <a:ext uri="{0D108BD9-81ED-4DB2-BD59-A6C34878D82A}">
                    <a16:rowId xmlns:a16="http://schemas.microsoft.com/office/drawing/2014/main" val="389452845"/>
                  </a:ext>
                </a:extLst>
              </a:tr>
              <a:tr h="559064">
                <a:tc>
                  <a:txBody>
                    <a:bodyPr/>
                    <a:lstStyle/>
                    <a:p>
                      <a:r>
                        <a:rPr lang="el-GR" sz="2400" b="1" dirty="0"/>
                        <a:t>Αμμόχωστος</a:t>
                      </a:r>
                    </a:p>
                  </a:txBody>
                  <a:tcPr>
                    <a:solidFill>
                      <a:srgbClr val="0070C0"/>
                    </a:solidFill>
                  </a:tcPr>
                </a:tc>
                <a:tc>
                  <a:txBody>
                    <a:bodyPr/>
                    <a:lstStyle/>
                    <a:p>
                      <a:pPr algn="ctr"/>
                      <a:r>
                        <a:rPr lang="el-GR" sz="2400" b="1" dirty="0"/>
                        <a:t>Μπλε</a:t>
                      </a:r>
                    </a:p>
                  </a:txBody>
                  <a:tcPr>
                    <a:solidFill>
                      <a:srgbClr val="0070C0"/>
                    </a:solidFill>
                  </a:tcPr>
                </a:tc>
                <a:tc>
                  <a:txBody>
                    <a:bodyPr/>
                    <a:lstStyle/>
                    <a:p>
                      <a:pPr algn="ctr"/>
                      <a:r>
                        <a:rPr lang="el-GR" sz="2400" b="1" dirty="0"/>
                        <a:t>3</a:t>
                      </a:r>
                    </a:p>
                  </a:txBody>
                  <a:tcPr>
                    <a:solidFill>
                      <a:srgbClr val="0070C0"/>
                    </a:solidFill>
                  </a:tcPr>
                </a:tc>
                <a:extLst>
                  <a:ext uri="{0D108BD9-81ED-4DB2-BD59-A6C34878D82A}">
                    <a16:rowId xmlns:a16="http://schemas.microsoft.com/office/drawing/2014/main" val="1024963818"/>
                  </a:ext>
                </a:extLst>
              </a:tr>
              <a:tr h="559064">
                <a:tc>
                  <a:txBody>
                    <a:bodyPr/>
                    <a:lstStyle/>
                    <a:p>
                      <a:r>
                        <a:rPr lang="el-GR" sz="2400" b="1" dirty="0"/>
                        <a:t>Λευκωσία</a:t>
                      </a:r>
                    </a:p>
                  </a:txBody>
                  <a:tcPr>
                    <a:solidFill>
                      <a:schemeClr val="bg1"/>
                    </a:solidFill>
                  </a:tcPr>
                </a:tc>
                <a:tc>
                  <a:txBody>
                    <a:bodyPr/>
                    <a:lstStyle/>
                    <a:p>
                      <a:pPr algn="ctr"/>
                      <a:r>
                        <a:rPr lang="el-GR" sz="2400" b="1" dirty="0"/>
                        <a:t>Άσπρο</a:t>
                      </a:r>
                    </a:p>
                  </a:txBody>
                  <a:tcPr>
                    <a:solidFill>
                      <a:schemeClr val="bg1"/>
                    </a:solidFill>
                  </a:tcPr>
                </a:tc>
                <a:tc>
                  <a:txBody>
                    <a:bodyPr/>
                    <a:lstStyle/>
                    <a:p>
                      <a:pPr algn="ctr"/>
                      <a:r>
                        <a:rPr lang="el-GR" sz="2400" b="1" dirty="0"/>
                        <a:t>5</a:t>
                      </a:r>
                    </a:p>
                  </a:txBody>
                  <a:tcPr>
                    <a:solidFill>
                      <a:schemeClr val="bg1"/>
                    </a:solidFill>
                  </a:tcPr>
                </a:tc>
                <a:extLst>
                  <a:ext uri="{0D108BD9-81ED-4DB2-BD59-A6C34878D82A}">
                    <a16:rowId xmlns:a16="http://schemas.microsoft.com/office/drawing/2014/main" val="3169115110"/>
                  </a:ext>
                </a:extLst>
              </a:tr>
              <a:tr h="559064">
                <a:tc>
                  <a:txBody>
                    <a:bodyPr/>
                    <a:lstStyle/>
                    <a:p>
                      <a:r>
                        <a:rPr lang="el-GR" sz="2400" b="1" dirty="0"/>
                        <a:t>Κερύνεια</a:t>
                      </a:r>
                    </a:p>
                  </a:txBody>
                  <a:tcPr>
                    <a:solidFill>
                      <a:srgbClr val="FEC200"/>
                    </a:solidFill>
                  </a:tcPr>
                </a:tc>
                <a:tc>
                  <a:txBody>
                    <a:bodyPr/>
                    <a:lstStyle/>
                    <a:p>
                      <a:pPr algn="ctr"/>
                      <a:r>
                        <a:rPr lang="el-GR" sz="2400" b="1" dirty="0"/>
                        <a:t>Πορτοκαλί</a:t>
                      </a:r>
                    </a:p>
                  </a:txBody>
                  <a:tcPr>
                    <a:solidFill>
                      <a:srgbClr val="FEC200"/>
                    </a:solidFill>
                  </a:tcPr>
                </a:tc>
                <a:tc>
                  <a:txBody>
                    <a:bodyPr/>
                    <a:lstStyle/>
                    <a:p>
                      <a:pPr algn="ctr"/>
                      <a:r>
                        <a:rPr lang="el-GR" sz="2400" b="1" dirty="0"/>
                        <a:t>1</a:t>
                      </a:r>
                    </a:p>
                  </a:txBody>
                  <a:tcPr>
                    <a:solidFill>
                      <a:srgbClr val="FEC200"/>
                    </a:solidFill>
                  </a:tcPr>
                </a:tc>
                <a:extLst>
                  <a:ext uri="{0D108BD9-81ED-4DB2-BD59-A6C34878D82A}">
                    <a16:rowId xmlns:a16="http://schemas.microsoft.com/office/drawing/2014/main" val="3179111688"/>
                  </a:ext>
                </a:extLst>
              </a:tr>
            </a:tbl>
          </a:graphicData>
        </a:graphic>
      </p:graphicFrame>
      <p:sp>
        <p:nvSpPr>
          <p:cNvPr id="10" name="Content Placeholder 2">
            <a:extLst>
              <a:ext uri="{FF2B5EF4-FFF2-40B4-BE49-F238E27FC236}">
                <a16:creationId xmlns:a16="http://schemas.microsoft.com/office/drawing/2014/main" id="{C945A24F-BCDE-4030-A720-B61BD21C32CF}"/>
              </a:ext>
            </a:extLst>
          </p:cNvPr>
          <p:cNvSpPr>
            <a:spLocks noGrp="1"/>
          </p:cNvSpPr>
          <p:nvPr>
            <p:ph idx="1"/>
          </p:nvPr>
        </p:nvSpPr>
        <p:spPr>
          <a:xfrm>
            <a:off x="581192" y="1393657"/>
            <a:ext cx="11029615" cy="2035344"/>
          </a:xfrm>
        </p:spPr>
        <p:txBody>
          <a:bodyPr>
            <a:normAutofit/>
          </a:bodyPr>
          <a:lstStyle/>
          <a:p>
            <a:pPr marL="0" indent="0" algn="ctr">
              <a:buNone/>
            </a:pPr>
            <a:r>
              <a:rPr lang="el-GR" sz="2800" dirty="0"/>
              <a:t>Ο μέγιστος αριθμός των σταυρών προτίμησης τον οποίο ο εκλογέας δικαιούται να σημειώσει σε υποψηφίους του κόμματος της εκλογής του, στις τρεις εκλογικές περιφέρειες για τις οποίες θα λειτουργήσουν κέντρα στην ελεύθερη Επαρχία Αμμοχώστου, είναι: </a:t>
            </a:r>
            <a:endParaRPr lang="en-GB" sz="2800" dirty="0"/>
          </a:p>
        </p:txBody>
      </p:sp>
    </p:spTree>
    <p:extLst>
      <p:ext uri="{BB962C8B-B14F-4D97-AF65-F5344CB8AC3E}">
        <p14:creationId xmlns:p14="http://schemas.microsoft.com/office/powerpoint/2010/main" val="74183325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sp>
        <p:nvSpPr>
          <p:cNvPr id="2" name="Title 1">
            <a:extLst>
              <a:ext uri="{FF2B5EF4-FFF2-40B4-BE49-F238E27FC236}">
                <a16:creationId xmlns:a16="http://schemas.microsoft.com/office/drawing/2014/main" id="{0D9BCE53-E8D5-4CBC-AAC9-E769DF0376D2}"/>
              </a:ext>
            </a:extLst>
          </p:cNvPr>
          <p:cNvSpPr>
            <a:spLocks noGrp="1"/>
          </p:cNvSpPr>
          <p:nvPr>
            <p:ph type="title"/>
          </p:nvPr>
        </p:nvSpPr>
        <p:spPr>
          <a:xfrm>
            <a:off x="581192" y="572758"/>
            <a:ext cx="11029616" cy="772961"/>
          </a:xfrm>
        </p:spPr>
        <p:txBody>
          <a:bodyPr>
            <a:normAutofit/>
          </a:bodyPr>
          <a:lstStyle/>
          <a:p>
            <a:pPr algn="ctr"/>
            <a:r>
              <a:rPr lang="el-GR" sz="4000" b="1" cap="none" dirty="0">
                <a:solidFill>
                  <a:srgbClr val="0070C0"/>
                </a:solidFill>
                <a:latin typeface="Calibri" panose="020F0502020204030204" pitchFamily="34" charset="0"/>
                <a:cs typeface="Calibri" panose="020F0502020204030204" pitchFamily="34" charset="0"/>
              </a:rPr>
              <a:t>Ποιοι δικαιούνται σταυρό προτίμησης</a:t>
            </a:r>
          </a:p>
        </p:txBody>
      </p:sp>
      <p:sp>
        <p:nvSpPr>
          <p:cNvPr id="3" name="Content Placeholder 2">
            <a:extLst>
              <a:ext uri="{FF2B5EF4-FFF2-40B4-BE49-F238E27FC236}">
                <a16:creationId xmlns:a16="http://schemas.microsoft.com/office/drawing/2014/main" id="{3B50D4AF-EC90-468D-8666-6F753BAE82BE}"/>
              </a:ext>
            </a:extLst>
          </p:cNvPr>
          <p:cNvSpPr>
            <a:spLocks noGrp="1"/>
          </p:cNvSpPr>
          <p:nvPr>
            <p:ph idx="1"/>
          </p:nvPr>
        </p:nvSpPr>
        <p:spPr>
          <a:xfrm>
            <a:off x="388190" y="1552755"/>
            <a:ext cx="11222618" cy="5158596"/>
          </a:xfrm>
        </p:spPr>
        <p:txBody>
          <a:bodyPr>
            <a:normAutofit fontScale="92500" lnSpcReduction="20000"/>
          </a:bodyPr>
          <a:lstStyle/>
          <a:p>
            <a:pPr algn="l">
              <a:buFont typeface="Wingdings" panose="05000000000000000000" pitchFamily="2" charset="2"/>
              <a:buChar char="Ø"/>
            </a:pPr>
            <a:r>
              <a:rPr lang="el-GR" sz="2800" b="0" i="0" u="none" strike="noStrike" baseline="0" dirty="0">
                <a:latin typeface="Calibri" panose="020F0502020204030204" pitchFamily="34" charset="0"/>
                <a:cs typeface="Calibri" panose="020F0502020204030204" pitchFamily="34" charset="0"/>
              </a:rPr>
              <a:t>Ο/η Αρχηγός /Επικεφαλής του κόμματος δε χρειάζεται σταυρό προτίμησης, καθώς θεωρείται ότι λαμβάνει τόσους σταυρούς προτίμησης όσοι είναι και οι ψήφοι του κόμματος του οποίου ηγείται.</a:t>
            </a:r>
          </a:p>
          <a:p>
            <a:pPr algn="l">
              <a:buFont typeface="Wingdings" panose="05000000000000000000" pitchFamily="2" charset="2"/>
              <a:buChar char="Ø"/>
            </a:pPr>
            <a:r>
              <a:rPr lang="el-GR" sz="2800" dirty="0">
                <a:latin typeface="Calibri" panose="020F0502020204030204" pitchFamily="34" charset="0"/>
                <a:cs typeface="Calibri" panose="020F0502020204030204" pitchFamily="34" charset="0"/>
              </a:rPr>
              <a:t>Στην περίπτωση που ο/η εκλογέας σημειώσει περισσότερους σταυρούς προτίμησης από τον αριθμό που προβλέπεται για την Εκλογική Περιφέρεια, το ψηφοδέλτιο θεωρείται έγκυρο και θα λογίζεται ως κομματική ψήφος υπέρ του συνδυασμού στον οποίο σημειώθηκαν οι σταυροί προτίμησης (νοουμένου ότι δεν ψηφίστηκε άλλος συνδυασμός) όμως οι σταυροί προτίμησης δεν θα ληφθούν υπόψη.</a:t>
            </a:r>
          </a:p>
          <a:p>
            <a:pPr algn="l">
              <a:buFont typeface="Wingdings" panose="05000000000000000000" pitchFamily="2" charset="2"/>
              <a:buChar char="Ø"/>
            </a:pPr>
            <a:r>
              <a:rPr lang="el-GR" sz="2800" dirty="0">
                <a:latin typeface="Calibri" panose="020F0502020204030204" pitchFamily="34" charset="0"/>
                <a:cs typeface="Calibri" panose="020F0502020204030204" pitchFamily="34" charset="0"/>
              </a:rPr>
              <a:t>Στην περίπτωση που ο/η εκλογέας ψηφίσει περισσότερους από ένα κομματικούς συνδυασμούς ή/και μεμονωμένο υποψήφιο, το ψηφοδέλτιο θεωρείται είναι άκυρο και δεν λαμβάνεται υπόψη κατά την καταμέτρηση των ψήφων.</a:t>
            </a:r>
          </a:p>
          <a:p>
            <a:pPr algn="l">
              <a:buFont typeface="Wingdings" panose="05000000000000000000" pitchFamily="2" charset="2"/>
              <a:buChar char="Ø"/>
            </a:pPr>
            <a:endParaRPr lang="en-GB"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98114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sp>
        <p:nvSpPr>
          <p:cNvPr id="2" name="Title 1">
            <a:extLst>
              <a:ext uri="{FF2B5EF4-FFF2-40B4-BE49-F238E27FC236}">
                <a16:creationId xmlns:a16="http://schemas.microsoft.com/office/drawing/2014/main" id="{0D9BCE53-E8D5-4CBC-AAC9-E769DF0376D2}"/>
              </a:ext>
            </a:extLst>
          </p:cNvPr>
          <p:cNvSpPr>
            <a:spLocks noGrp="1"/>
          </p:cNvSpPr>
          <p:nvPr>
            <p:ph type="title"/>
          </p:nvPr>
        </p:nvSpPr>
        <p:spPr>
          <a:xfrm>
            <a:off x="581191" y="457430"/>
            <a:ext cx="11029616" cy="1069366"/>
          </a:xfrm>
        </p:spPr>
        <p:txBody>
          <a:bodyPr>
            <a:noAutofit/>
          </a:bodyPr>
          <a:lstStyle/>
          <a:p>
            <a:pPr algn="ctr"/>
            <a:r>
              <a:rPr lang="el-GR" sz="3200" b="1" dirty="0">
                <a:solidFill>
                  <a:srgbClr val="0070C0"/>
                </a:solidFill>
              </a:rPr>
              <a:t>ΕΚΛΟΓΙΚΑ ΚΕΝΤΡΑ </a:t>
            </a:r>
            <a:r>
              <a:rPr lang="el-GR" sz="3200" b="1" dirty="0" err="1">
                <a:solidFill>
                  <a:srgbClr val="0070C0"/>
                </a:solidFill>
              </a:rPr>
              <a:t>ΕΛΕΥΘΕΡΗσ</a:t>
            </a:r>
            <a:r>
              <a:rPr lang="el-GR" sz="3200" b="1" dirty="0">
                <a:solidFill>
                  <a:srgbClr val="0070C0"/>
                </a:solidFill>
              </a:rPr>
              <a:t> </a:t>
            </a:r>
            <a:r>
              <a:rPr lang="el-GR" sz="3200" b="1" dirty="0" err="1">
                <a:solidFill>
                  <a:srgbClr val="0070C0"/>
                </a:solidFill>
              </a:rPr>
              <a:t>ΕΠΑΡΧΙΑσ</a:t>
            </a:r>
            <a:r>
              <a:rPr lang="el-GR" sz="3200" b="1" dirty="0">
                <a:solidFill>
                  <a:srgbClr val="0070C0"/>
                </a:solidFill>
              </a:rPr>
              <a:t> ΑΜΜΟΧΩΣΤΟΥ</a:t>
            </a:r>
          </a:p>
        </p:txBody>
      </p:sp>
      <p:sp>
        <p:nvSpPr>
          <p:cNvPr id="3" name="Content Placeholder 2">
            <a:extLst>
              <a:ext uri="{FF2B5EF4-FFF2-40B4-BE49-F238E27FC236}">
                <a16:creationId xmlns:a16="http://schemas.microsoft.com/office/drawing/2014/main" id="{3B50D4AF-EC90-468D-8666-6F753BAE82BE}"/>
              </a:ext>
            </a:extLst>
          </p:cNvPr>
          <p:cNvSpPr>
            <a:spLocks noGrp="1"/>
          </p:cNvSpPr>
          <p:nvPr>
            <p:ph idx="1"/>
          </p:nvPr>
        </p:nvSpPr>
        <p:spPr>
          <a:xfrm>
            <a:off x="581192" y="1384184"/>
            <a:ext cx="11029615" cy="4867326"/>
          </a:xfrm>
        </p:spPr>
        <p:txBody>
          <a:bodyPr>
            <a:noAutofit/>
          </a:bodyPr>
          <a:lstStyle/>
          <a:p>
            <a:pPr marL="274320" indent="-274320">
              <a:buClr>
                <a:schemeClr val="accent3"/>
              </a:buClr>
              <a:buFont typeface="Arial" pitchFamily="34" charset="0"/>
              <a:buChar char="•"/>
              <a:defRPr/>
            </a:pPr>
            <a:r>
              <a:rPr lang="el-GR" sz="1900" dirty="0">
                <a:solidFill>
                  <a:schemeClr val="tx1">
                    <a:lumMod val="65000"/>
                    <a:lumOff val="35000"/>
                  </a:schemeClr>
                </a:solidFill>
                <a:latin typeface="+mj-lt"/>
              </a:rPr>
              <a:t>Στην ελεύθερη Επαρχία Αμμοχώστου, στο Εκλογικό Κέντρο Ξ στο Β΄ Δημοτικό Σχολείο Παραλιμνίου, έχει διευθετηθεί να ψηφίσουν και 528 εγγεγραμμένοι εκτοπισμένοι εκλογείς των Εκλογικών Περιφερειών Κερύνειας  (219 εκλογείς) και Λευκωσίας (309 εκλογείς).</a:t>
            </a:r>
          </a:p>
          <a:p>
            <a:pPr marL="274320" indent="-274320">
              <a:buClr>
                <a:schemeClr val="accent3"/>
              </a:buClr>
              <a:buFont typeface="Arial" pitchFamily="34" charset="0"/>
              <a:buChar char="•"/>
              <a:defRPr/>
            </a:pPr>
            <a:r>
              <a:rPr lang="el-GR" sz="1900" dirty="0">
                <a:solidFill>
                  <a:schemeClr val="tx1">
                    <a:lumMod val="65000"/>
                    <a:lumOff val="35000"/>
                  </a:schemeClr>
                </a:solidFill>
                <a:latin typeface="+mj-lt"/>
              </a:rPr>
              <a:t>Από τα 54 συνολικά Εκλογικά Κέντρα που θα λειτουργήσουν στην ελεύθερη Επαρχία Αμμοχώστου, το Εκλογικό Κέντρο με τους περισσότερους εκλογείς είναι το Κέντρο Β στο Β΄ Δημοτικό Σχολείο </a:t>
            </a:r>
            <a:r>
              <a:rPr lang="el-GR" sz="1900" dirty="0" err="1">
                <a:solidFill>
                  <a:schemeClr val="tx1">
                    <a:lumMod val="65000"/>
                    <a:lumOff val="35000"/>
                  </a:schemeClr>
                </a:solidFill>
                <a:latin typeface="+mj-lt"/>
              </a:rPr>
              <a:t>Λιοπετρίου</a:t>
            </a:r>
            <a:r>
              <a:rPr lang="el-GR" sz="1900" dirty="0">
                <a:solidFill>
                  <a:schemeClr val="tx1">
                    <a:lumMod val="65000"/>
                    <a:lumOff val="35000"/>
                  </a:schemeClr>
                </a:solidFill>
                <a:latin typeface="+mj-lt"/>
              </a:rPr>
              <a:t>, με 689 εκλογείς, και αυτό με τους λιγότερους εκλογείς το Εκλογικό Κέντρο Γ στο Δημοτικό Σχολείο </a:t>
            </a:r>
            <a:r>
              <a:rPr lang="el-GR" sz="1900" dirty="0" err="1">
                <a:solidFill>
                  <a:schemeClr val="tx1">
                    <a:lumMod val="65000"/>
                    <a:lumOff val="35000"/>
                  </a:schemeClr>
                </a:solidFill>
                <a:latin typeface="+mj-lt"/>
              </a:rPr>
              <a:t>Αχερίτου</a:t>
            </a:r>
            <a:r>
              <a:rPr lang="el-GR" sz="1900" dirty="0">
                <a:solidFill>
                  <a:schemeClr val="tx1">
                    <a:lumMod val="65000"/>
                    <a:lumOff val="35000"/>
                  </a:schemeClr>
                </a:solidFill>
                <a:latin typeface="+mj-lt"/>
              </a:rPr>
              <a:t>, με 366 εκλογείς. Τα 54 Εκλογικά Κέντρα στην ελεύθερη Επαρχία Αμμοχώστου στελεχώνονται από 1 </a:t>
            </a:r>
            <a:r>
              <a:rPr lang="el-GR" sz="1900" dirty="0" err="1">
                <a:solidFill>
                  <a:schemeClr val="tx1">
                    <a:lumMod val="65000"/>
                    <a:lumOff val="35000"/>
                  </a:schemeClr>
                </a:solidFill>
                <a:latin typeface="+mj-lt"/>
              </a:rPr>
              <a:t>Προεδρεύοντα</a:t>
            </a:r>
            <a:r>
              <a:rPr lang="el-GR" sz="1900" dirty="0">
                <a:solidFill>
                  <a:schemeClr val="tx1">
                    <a:lumMod val="65000"/>
                    <a:lumOff val="35000"/>
                  </a:schemeClr>
                </a:solidFill>
                <a:latin typeface="+mj-lt"/>
              </a:rPr>
              <a:t> και 4 βοηθούς.</a:t>
            </a:r>
          </a:p>
          <a:p>
            <a:pPr marL="274320" indent="-274320">
              <a:buClr>
                <a:schemeClr val="accent3"/>
              </a:buClr>
              <a:buFont typeface="Arial" pitchFamily="34" charset="0"/>
              <a:buChar char="•"/>
              <a:defRPr/>
            </a:pPr>
            <a:r>
              <a:rPr lang="el-GR" sz="1900" dirty="0">
                <a:solidFill>
                  <a:schemeClr val="tx1">
                    <a:lumMod val="65000"/>
                    <a:lumOff val="35000"/>
                  </a:schemeClr>
                </a:solidFill>
                <a:latin typeface="+mj-lt"/>
              </a:rPr>
              <a:t>Οι 25 </a:t>
            </a:r>
            <a:r>
              <a:rPr lang="el-GR" sz="1900" dirty="0" err="1">
                <a:solidFill>
                  <a:schemeClr val="tx1">
                    <a:lumMod val="65000"/>
                    <a:lumOff val="35000"/>
                  </a:schemeClr>
                </a:solidFill>
                <a:latin typeface="+mj-lt"/>
              </a:rPr>
              <a:t>Μαρωνίτες</a:t>
            </a:r>
            <a:r>
              <a:rPr lang="el-GR" sz="1900" dirty="0">
                <a:solidFill>
                  <a:schemeClr val="tx1">
                    <a:lumMod val="65000"/>
                    <a:lumOff val="35000"/>
                  </a:schemeClr>
                </a:solidFill>
                <a:latin typeface="+mj-lt"/>
              </a:rPr>
              <a:t> και 4 Λατίνοι εγγεγραμμένοι εκλογείς στην Εκλογική Περιφέρεια Αμμοχώστου, για σκοπούς άσκησης του δικαιώματός τους  για εκλογή αντιπροσώπου της θρησκευτικής ομάδας στην οποία ανήκουν, έχει διευθετηθεί να ψηφίσουν σε κέντρα στη Λάρνακα.</a:t>
            </a:r>
          </a:p>
          <a:p>
            <a:pPr marL="274320" indent="-274320">
              <a:buClr>
                <a:schemeClr val="accent3"/>
              </a:buClr>
              <a:buFont typeface="Arial" pitchFamily="34" charset="0"/>
              <a:buChar char="•"/>
              <a:defRPr/>
            </a:pPr>
            <a:r>
              <a:rPr lang="el-GR" sz="1900" dirty="0">
                <a:solidFill>
                  <a:schemeClr val="tx1">
                    <a:lumMod val="65000"/>
                    <a:lumOff val="35000"/>
                  </a:schemeClr>
                </a:solidFill>
                <a:latin typeface="+mj-lt"/>
              </a:rPr>
              <a:t>Στην ελεύθερη Επαρχία Αμμοχώστου θα ψηφίσουν και 5 Τουρκοκύπριοι εκλογείς σε 2 εκλογικά κέντρα στην Αγία Νάπα και σε  1 στο </a:t>
            </a:r>
            <a:r>
              <a:rPr lang="el-GR" sz="1900" dirty="0" err="1">
                <a:solidFill>
                  <a:schemeClr val="tx1">
                    <a:lumMod val="65000"/>
                    <a:lumOff val="35000"/>
                  </a:schemeClr>
                </a:solidFill>
                <a:latin typeface="+mj-lt"/>
              </a:rPr>
              <a:t>Παραλίμνι</a:t>
            </a:r>
            <a:r>
              <a:rPr lang="el-GR" sz="1900" dirty="0">
                <a:solidFill>
                  <a:schemeClr val="tx1">
                    <a:lumMod val="65000"/>
                    <a:lumOff val="35000"/>
                  </a:schemeClr>
                </a:solidFill>
                <a:latin typeface="+mj-lt"/>
              </a:rPr>
              <a:t>.  </a:t>
            </a:r>
          </a:p>
        </p:txBody>
      </p:sp>
    </p:spTree>
    <p:extLst>
      <p:ext uri="{BB962C8B-B14F-4D97-AF65-F5344CB8AC3E}">
        <p14:creationId xmlns:p14="http://schemas.microsoft.com/office/powerpoint/2010/main" val="944643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sp>
        <p:nvSpPr>
          <p:cNvPr id="2" name="Title 1">
            <a:extLst>
              <a:ext uri="{FF2B5EF4-FFF2-40B4-BE49-F238E27FC236}">
                <a16:creationId xmlns:a16="http://schemas.microsoft.com/office/drawing/2014/main" id="{0D9BCE53-E8D5-4CBC-AAC9-E769DF0376D2}"/>
              </a:ext>
            </a:extLst>
          </p:cNvPr>
          <p:cNvSpPr>
            <a:spLocks noGrp="1"/>
          </p:cNvSpPr>
          <p:nvPr>
            <p:ph type="title"/>
          </p:nvPr>
        </p:nvSpPr>
        <p:spPr>
          <a:xfrm>
            <a:off x="581192" y="702156"/>
            <a:ext cx="11029616" cy="686697"/>
          </a:xfrm>
        </p:spPr>
        <p:txBody>
          <a:bodyPr>
            <a:noAutofit/>
          </a:bodyPr>
          <a:lstStyle/>
          <a:p>
            <a:pPr algn="ctr"/>
            <a:r>
              <a:rPr lang="el-GR" sz="4000" b="1" cap="none" dirty="0">
                <a:solidFill>
                  <a:srgbClr val="0070C0"/>
                </a:solidFill>
                <a:latin typeface="Calibri" panose="020F0502020204030204" pitchFamily="34" charset="0"/>
                <a:cs typeface="Calibri" panose="020F0502020204030204" pitchFamily="34" charset="0"/>
              </a:rPr>
              <a:t>Άκυρα ψηφοδέλτια</a:t>
            </a:r>
          </a:p>
        </p:txBody>
      </p:sp>
      <p:sp>
        <p:nvSpPr>
          <p:cNvPr id="3" name="Content Placeholder 2">
            <a:extLst>
              <a:ext uri="{FF2B5EF4-FFF2-40B4-BE49-F238E27FC236}">
                <a16:creationId xmlns:a16="http://schemas.microsoft.com/office/drawing/2014/main" id="{3B50D4AF-EC90-468D-8666-6F753BAE82BE}"/>
              </a:ext>
            </a:extLst>
          </p:cNvPr>
          <p:cNvSpPr>
            <a:spLocks noGrp="1"/>
          </p:cNvSpPr>
          <p:nvPr>
            <p:ph idx="1"/>
          </p:nvPr>
        </p:nvSpPr>
        <p:spPr>
          <a:xfrm>
            <a:off x="295276" y="1133475"/>
            <a:ext cx="11315532" cy="5543549"/>
          </a:xfrm>
        </p:spPr>
        <p:txBody>
          <a:bodyPr>
            <a:normAutofit fontScale="92500" lnSpcReduction="10000"/>
          </a:bodyPr>
          <a:lstStyle/>
          <a:p>
            <a:pPr marL="457200" indent="-457200" algn="l">
              <a:buFont typeface="+mj-lt"/>
              <a:buAutoNum type="arabicPeriod"/>
            </a:pPr>
            <a:r>
              <a:rPr lang="el-GR" sz="3200" b="0" i="0" u="none" strike="noStrike" baseline="0" dirty="0">
                <a:latin typeface="Calibri" panose="020F0502020204030204" pitchFamily="34" charset="0"/>
                <a:cs typeface="Calibri" panose="020F0502020204030204" pitchFamily="34" charset="0"/>
              </a:rPr>
              <a:t>Στο οποίο ο/η εκλογέας έχει ψηφίσει με οιονδήποτε άλλο σημείο ή γράμμα ή αριθμό, εκτός από τα καθορισμένα σημεία</a:t>
            </a:r>
            <a:r>
              <a:rPr lang="el-GR" sz="3200" dirty="0">
                <a:latin typeface="Calibri" panose="020F0502020204030204" pitchFamily="34" charset="0"/>
                <a:cs typeface="Calibri" panose="020F0502020204030204" pitchFamily="34" charset="0"/>
              </a:rPr>
              <a:t> </a:t>
            </a:r>
            <a:r>
              <a:rPr lang="el-GR" sz="3200" b="0" i="0" u="none" strike="noStrike" baseline="0" dirty="0">
                <a:latin typeface="Calibri" panose="020F0502020204030204" pitchFamily="34" charset="0"/>
                <a:cs typeface="Calibri" panose="020F0502020204030204" pitchFamily="34" charset="0"/>
              </a:rPr>
              <a:t>«</a:t>
            </a:r>
            <a:r>
              <a:rPr lang="el-GR" sz="3200" b="1" i="0" u="none" strike="noStrike" baseline="0" dirty="0">
                <a:latin typeface="Calibri" panose="020F0502020204030204" pitchFamily="34" charset="0"/>
                <a:cs typeface="Calibri" panose="020F0502020204030204" pitchFamily="34" charset="0"/>
              </a:rPr>
              <a:t>X</a:t>
            </a:r>
            <a:r>
              <a:rPr lang="el-GR" sz="3200" b="0" i="0" u="none" strike="noStrike" baseline="0" dirty="0">
                <a:latin typeface="Calibri" panose="020F0502020204030204" pitchFamily="34" charset="0"/>
                <a:cs typeface="Calibri" panose="020F0502020204030204" pitchFamily="34" charset="0"/>
              </a:rPr>
              <a:t>», «</a:t>
            </a:r>
            <a:r>
              <a:rPr lang="el-GR" sz="3200" b="1" i="0" u="none" strike="noStrike" baseline="0" dirty="0">
                <a:latin typeface="Calibri" panose="020F0502020204030204" pitchFamily="34" charset="0"/>
                <a:cs typeface="Calibri" panose="020F0502020204030204" pitchFamily="34" charset="0"/>
              </a:rPr>
              <a:t>+</a:t>
            </a:r>
            <a:r>
              <a:rPr lang="el-GR" sz="3200" b="0" i="0" u="none" strike="noStrike" baseline="0" dirty="0">
                <a:latin typeface="Calibri" panose="020F0502020204030204" pitchFamily="34" charset="0"/>
                <a:cs typeface="Calibri" panose="020F0502020204030204" pitchFamily="34" charset="0"/>
              </a:rPr>
              <a:t>», «</a:t>
            </a:r>
            <a:r>
              <a:rPr lang="el-GR" sz="3200" b="1" i="0" u="none" strike="noStrike" baseline="0" dirty="0">
                <a:latin typeface="Calibri" panose="020F0502020204030204" pitchFamily="34" charset="0"/>
                <a:cs typeface="Calibri" panose="020F0502020204030204" pitchFamily="34" charset="0"/>
              </a:rPr>
              <a:t>√</a:t>
            </a:r>
            <a:r>
              <a:rPr lang="el-GR" sz="3200" b="0" i="0" u="none" strike="noStrike" baseline="0" dirty="0">
                <a:latin typeface="Calibri" panose="020F0502020204030204" pitchFamily="34" charset="0"/>
                <a:cs typeface="Calibri" panose="020F0502020204030204" pitchFamily="34" charset="0"/>
              </a:rPr>
              <a:t>».</a:t>
            </a:r>
          </a:p>
          <a:p>
            <a:pPr marL="457200" indent="-457200" algn="l">
              <a:buFont typeface="+mj-lt"/>
              <a:buAutoNum type="arabicPeriod"/>
            </a:pPr>
            <a:r>
              <a:rPr lang="el-GR" sz="3200" dirty="0">
                <a:latin typeface="Calibri" panose="020F0502020204030204" pitchFamily="34" charset="0"/>
                <a:cs typeface="Calibri" panose="020F0502020204030204" pitchFamily="34" charset="0"/>
              </a:rPr>
              <a:t>Στο οποίο ο/η εκλογέας έχει ψηφίσει με </a:t>
            </a:r>
            <a:r>
              <a:rPr lang="el-GR" sz="3200" b="1" dirty="0">
                <a:latin typeface="Calibri" panose="020F0502020204030204" pitchFamily="34" charset="0"/>
                <a:cs typeface="Calibri" panose="020F0502020204030204" pitchFamily="34" charset="0"/>
              </a:rPr>
              <a:t>πέννα οιουδήποτε άλλου χρώματος </a:t>
            </a:r>
            <a:r>
              <a:rPr lang="el-GR" sz="3200" dirty="0">
                <a:latin typeface="Calibri" panose="020F0502020204030204" pitchFamily="34" charset="0"/>
                <a:cs typeface="Calibri" panose="020F0502020204030204" pitchFamily="34" charset="0"/>
              </a:rPr>
              <a:t>εκτός από τις πέννες χρώματος μπλε ή μαύρου, που διατίθενται για το σκοπό αυτό. </a:t>
            </a:r>
          </a:p>
          <a:p>
            <a:pPr marL="457200" indent="-457200" algn="l">
              <a:buFont typeface="+mj-lt"/>
              <a:buAutoNum type="arabicPeriod"/>
            </a:pPr>
            <a:r>
              <a:rPr lang="el-GR" sz="3200" dirty="0">
                <a:latin typeface="Calibri" panose="020F0502020204030204" pitchFamily="34" charset="0"/>
                <a:cs typeface="Calibri" panose="020F0502020204030204" pitchFamily="34" charset="0"/>
              </a:rPr>
              <a:t>Στο οποίο </a:t>
            </a:r>
            <a:r>
              <a:rPr lang="el-GR" sz="3200" b="1" dirty="0">
                <a:latin typeface="Calibri" panose="020F0502020204030204" pitchFamily="34" charset="0"/>
                <a:cs typeface="Calibri" panose="020F0502020204030204" pitchFamily="34" charset="0"/>
              </a:rPr>
              <a:t>δεν μπορεί να εξακριβωθεί η θέληση του/της εκλογέα</a:t>
            </a:r>
            <a:r>
              <a:rPr lang="el-GR" sz="3200" dirty="0">
                <a:latin typeface="Calibri" panose="020F0502020204030204" pitchFamily="34" charset="0"/>
                <a:cs typeface="Calibri" panose="020F0502020204030204" pitchFamily="34" charset="0"/>
              </a:rPr>
              <a:t>.</a:t>
            </a:r>
          </a:p>
          <a:p>
            <a:pPr marL="457200" indent="-457200" algn="l">
              <a:buFont typeface="+mj-lt"/>
              <a:buAutoNum type="arabicPeriod"/>
            </a:pPr>
            <a:r>
              <a:rPr lang="el-GR" sz="3200" b="0" i="0" u="none" strike="noStrike" baseline="0" dirty="0">
                <a:latin typeface="Calibri" panose="020F0502020204030204" pitchFamily="34" charset="0"/>
                <a:cs typeface="Calibri" panose="020F0502020204030204" pitchFamily="34" charset="0"/>
              </a:rPr>
              <a:t>Το </a:t>
            </a:r>
            <a:r>
              <a:rPr lang="el-GR" sz="3200" b="1" i="0" u="none" strike="noStrike" baseline="0" dirty="0">
                <a:latin typeface="Calibri" panose="020F0502020204030204" pitchFamily="34" charset="0"/>
                <a:cs typeface="Calibri" panose="020F0502020204030204" pitchFamily="34" charset="0"/>
              </a:rPr>
              <a:t>λευκό ψηφοδέλτιο είναι άκυρο</a:t>
            </a:r>
            <a:r>
              <a:rPr lang="el-GR" sz="3200" b="0" i="0" u="none" strike="noStrike" baseline="0" dirty="0">
                <a:latin typeface="Calibri" panose="020F0502020204030204" pitchFamily="34" charset="0"/>
                <a:cs typeface="Calibri" panose="020F0502020204030204" pitchFamily="34" charset="0"/>
              </a:rPr>
              <a:t>, γιατί δεν μπορεί να εξακριβωθεί η θέληση του εκλογέα, όμως καταμετράται και καταγράφεται ξεχωριστά από τα υπόλοιπα άκυρα ψηφοδέλτια, για στατιστικούς λόγους.</a:t>
            </a:r>
            <a:endParaRPr lang="en-GB"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2931505"/>
      </p:ext>
    </p:extLst>
  </p:cSld>
  <p:clrMapOvr>
    <a:masterClrMapping/>
  </p:clrMapOvr>
  <p:transition spd="slow">
    <p:comb/>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1045007" y="6248400"/>
            <a:ext cx="1060219" cy="559853"/>
          </a:xfrm>
          <a:prstGeom prst="rect">
            <a:avLst/>
          </a:prstGeom>
        </p:spPr>
      </p:pic>
      <p:sp>
        <p:nvSpPr>
          <p:cNvPr id="3" name="Content Placeholder 2">
            <a:extLst>
              <a:ext uri="{FF2B5EF4-FFF2-40B4-BE49-F238E27FC236}">
                <a16:creationId xmlns:a16="http://schemas.microsoft.com/office/drawing/2014/main" id="{3B50D4AF-EC90-468D-8666-6F753BAE82BE}"/>
              </a:ext>
            </a:extLst>
          </p:cNvPr>
          <p:cNvSpPr>
            <a:spLocks noGrp="1"/>
          </p:cNvSpPr>
          <p:nvPr>
            <p:ph idx="1"/>
          </p:nvPr>
        </p:nvSpPr>
        <p:spPr>
          <a:xfrm>
            <a:off x="390525" y="1066800"/>
            <a:ext cx="11525250" cy="5741453"/>
          </a:xfrm>
        </p:spPr>
        <p:txBody>
          <a:bodyPr>
            <a:normAutofit/>
          </a:bodyPr>
          <a:lstStyle/>
          <a:p>
            <a:pPr marL="0" indent="0">
              <a:buNone/>
            </a:pPr>
            <a:r>
              <a:rPr lang="el-GR" sz="2800" b="0" i="0" u="none" strike="noStrike" baseline="0" dirty="0">
                <a:latin typeface="Calibri" panose="020F0502020204030204" pitchFamily="34" charset="0"/>
                <a:cs typeface="Calibri" panose="020F0502020204030204" pitchFamily="34" charset="0"/>
              </a:rPr>
              <a:t>Τυχόν </a:t>
            </a:r>
            <a:r>
              <a:rPr lang="el-GR" sz="2800" i="0" u="none" strike="noStrike" baseline="0" dirty="0">
                <a:latin typeface="Calibri" panose="020F0502020204030204" pitchFamily="34" charset="0"/>
                <a:cs typeface="Calibri" panose="020F0502020204030204" pitchFamily="34" charset="0"/>
              </a:rPr>
              <a:t>προέκταση της γραμμής ή των γραμμών των σημείων "X" ,"+", "√" στο διπλανό ορθογώνιο</a:t>
            </a:r>
            <a:r>
              <a:rPr lang="el-GR" sz="2800" b="0" i="0" u="none" strike="noStrike" baseline="0" dirty="0">
                <a:latin typeface="Calibri" panose="020F0502020204030204" pitchFamily="34" charset="0"/>
                <a:cs typeface="Calibri" panose="020F0502020204030204" pitchFamily="34" charset="0"/>
              </a:rPr>
              <a:t>, δεν καθιστά το ψηφοδέλτιο άκυρο, νοουμένου ότι:</a:t>
            </a:r>
          </a:p>
          <a:p>
            <a:pPr>
              <a:buFont typeface="Wingdings" panose="05000000000000000000" pitchFamily="2" charset="2"/>
              <a:buChar char="Ø"/>
            </a:pPr>
            <a:r>
              <a:rPr lang="el-GR" sz="2800" b="0" i="0" u="none" strike="noStrike" baseline="0" dirty="0">
                <a:latin typeface="Calibri" panose="020F0502020204030204" pitchFamily="34" charset="0"/>
                <a:cs typeface="Calibri" panose="020F0502020204030204" pitchFamily="34" charset="0"/>
              </a:rPr>
              <a:t>Το </a:t>
            </a:r>
            <a:r>
              <a:rPr lang="el-GR" sz="2800" b="1" i="0" u="none" strike="noStrike" baseline="0" dirty="0">
                <a:latin typeface="Calibri" panose="020F0502020204030204" pitchFamily="34" charset="0"/>
                <a:cs typeface="Calibri" panose="020F0502020204030204" pitchFamily="34" charset="0"/>
              </a:rPr>
              <a:t>κέντρο βάρους </a:t>
            </a:r>
            <a:r>
              <a:rPr lang="el-GR" sz="2800" b="0" i="0" u="none" strike="noStrike" baseline="0" dirty="0">
                <a:latin typeface="Calibri" panose="020F0502020204030204" pitchFamily="34" charset="0"/>
                <a:cs typeface="Calibri" panose="020F0502020204030204" pitchFamily="34" charset="0"/>
              </a:rPr>
              <a:t>του σημείου ψήφισης βρίσκεται μέσα στο ορθογώνιο του Συνδυασμού της προτίμησης του/της εκλογέα.</a:t>
            </a:r>
          </a:p>
          <a:p>
            <a:pPr>
              <a:buFont typeface="Wingdings" panose="05000000000000000000" pitchFamily="2" charset="2"/>
              <a:buChar char="Ø"/>
            </a:pPr>
            <a:r>
              <a:rPr lang="el-GR" sz="2800" b="0" i="0" u="none" strike="noStrike" baseline="0" dirty="0">
                <a:latin typeface="Calibri" panose="020F0502020204030204" pitchFamily="34" charset="0"/>
                <a:cs typeface="Calibri" panose="020F0502020204030204" pitchFamily="34" charset="0"/>
              </a:rPr>
              <a:t>Ο </a:t>
            </a:r>
            <a:r>
              <a:rPr lang="el-GR" sz="2800" b="1" i="0" u="none" strike="noStrike" baseline="0" dirty="0">
                <a:latin typeface="Calibri" panose="020F0502020204030204" pitchFamily="34" charset="0"/>
                <a:cs typeface="Calibri" panose="020F0502020204030204" pitchFamily="34" charset="0"/>
              </a:rPr>
              <a:t>βαθμός προέκτασης </a:t>
            </a:r>
            <a:r>
              <a:rPr lang="el-GR" sz="2800" b="0" i="0" u="none" strike="noStrike" baseline="0" dirty="0">
                <a:latin typeface="Calibri" panose="020F0502020204030204" pitchFamily="34" charset="0"/>
                <a:cs typeface="Calibri" panose="020F0502020204030204" pitchFamily="34" charset="0"/>
              </a:rPr>
              <a:t>στο διπλανό ορθογώνιο είναι μικρότερος της έκτασης του σημείου που βρίσκεται μέσα στο ορθογώνιο του Συνδυασμού της προτίμησης του/της εκλογέα.</a:t>
            </a:r>
          </a:p>
          <a:p>
            <a:pPr marL="0" indent="0" algn="just">
              <a:buNone/>
            </a:pPr>
            <a:r>
              <a:rPr lang="el-GR" sz="2400" b="0" i="0" u="none" strike="noStrike" baseline="0" dirty="0">
                <a:latin typeface="Calibri" panose="020F0502020204030204" pitchFamily="34" charset="0"/>
                <a:cs typeface="Calibri" panose="020F0502020204030204" pitchFamily="34" charset="0"/>
              </a:rPr>
              <a:t>Ο/η Προεδρεύων υπάλληλος, πριν απορρίψει οποιαδήποτε ψηφοδέλτια ως άκυρα, τα δείχνει σε κάθε υποψήφιο ή στον επί της διαλογής αντιπρόσωπο του στο εκλογικό κέντρο και, αφού ακούσει τις απόψεις του προσώπου αυτού, αποφασίζει </a:t>
            </a:r>
            <a:r>
              <a:rPr lang="el-GR" sz="2400" b="1" i="0" u="none" strike="noStrike" baseline="0" dirty="0">
                <a:latin typeface="Calibri" panose="020F0502020204030204" pitchFamily="34" charset="0"/>
                <a:cs typeface="Calibri" panose="020F0502020204030204" pitchFamily="34" charset="0"/>
              </a:rPr>
              <a:t>τελεσίδικα</a:t>
            </a:r>
            <a:r>
              <a:rPr lang="el-GR" sz="2400" b="0" i="0" u="none" strike="noStrike" baseline="0" dirty="0">
                <a:latin typeface="Calibri" panose="020F0502020204030204" pitchFamily="34" charset="0"/>
                <a:cs typeface="Calibri" panose="020F0502020204030204" pitchFamily="34" charset="0"/>
              </a:rPr>
              <a:t>. Η απόφαση του/της </a:t>
            </a:r>
            <a:r>
              <a:rPr lang="el-GR" sz="2400" b="0" i="0" u="none" strike="noStrike" baseline="0" dirty="0" err="1">
                <a:latin typeface="Calibri" panose="020F0502020204030204" pitchFamily="34" charset="0"/>
                <a:cs typeface="Calibri" panose="020F0502020204030204" pitchFamily="34" charset="0"/>
              </a:rPr>
              <a:t>Προεδρεύοντα</a:t>
            </a:r>
            <a:r>
              <a:rPr lang="el-GR" sz="2400" b="0" i="0" u="none" strike="noStrike" baseline="0" dirty="0">
                <a:latin typeface="Calibri" panose="020F0502020204030204" pitchFamily="34" charset="0"/>
                <a:cs typeface="Calibri" panose="020F0502020204030204" pitchFamily="34" charset="0"/>
              </a:rPr>
              <a:t> υπαλλήλου είναι τελική και δεν υπόκειται σε εκλογική αίτηση.</a:t>
            </a:r>
            <a:endParaRPr lang="el-GR" sz="2800" b="0" i="0" u="none" strike="noStrike" baseline="0" dirty="0">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3A2D4B4A-7DF6-4020-BED4-7FB580AC4964}"/>
              </a:ext>
            </a:extLst>
          </p:cNvPr>
          <p:cNvSpPr txBox="1">
            <a:spLocks/>
          </p:cNvSpPr>
          <p:nvPr/>
        </p:nvSpPr>
        <p:spPr>
          <a:xfrm>
            <a:off x="581192" y="702156"/>
            <a:ext cx="11029616" cy="564669"/>
          </a:xfrm>
          <a:prstGeom prst="rect">
            <a:avLst/>
          </a:prstGeom>
        </p:spPr>
        <p:txBody>
          <a:bodyPr vert="horz" lIns="91440" tIns="45720" rIns="91440" bIns="45720" rtlCol="0" anchor="b">
            <a:normAutofit fontScale="92500" lnSpcReduction="20000"/>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l-GR" sz="4000" b="1" cap="none" dirty="0">
                <a:solidFill>
                  <a:srgbClr val="0070C0"/>
                </a:solidFill>
                <a:latin typeface="Calibri" panose="020F0502020204030204" pitchFamily="34" charset="0"/>
              </a:rPr>
              <a:t>Ειδικές περιπτώσεις</a:t>
            </a:r>
          </a:p>
        </p:txBody>
      </p:sp>
    </p:spTree>
    <p:extLst>
      <p:ext uri="{BB962C8B-B14F-4D97-AF65-F5344CB8AC3E}">
        <p14:creationId xmlns:p14="http://schemas.microsoft.com/office/powerpoint/2010/main" val="16936426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9452E6-EF46-4A12-B3AF-55951654BFA3}"/>
              </a:ext>
            </a:extLst>
          </p:cNvPr>
          <p:cNvPicPr>
            <a:picLocks noChangeAspect="1"/>
          </p:cNvPicPr>
          <p:nvPr/>
        </p:nvPicPr>
        <p:blipFill rotWithShape="1">
          <a:blip r:embed="rId2"/>
          <a:srcRect t="22691" b="24503"/>
          <a:stretch/>
        </p:blipFill>
        <p:spPr>
          <a:xfrm>
            <a:off x="10344839" y="5885103"/>
            <a:ext cx="1626824" cy="859051"/>
          </a:xfrm>
          <a:prstGeom prst="rect">
            <a:avLst/>
          </a:prstGeom>
        </p:spPr>
      </p:pic>
      <p:sp>
        <p:nvSpPr>
          <p:cNvPr id="2" name="Title 1">
            <a:extLst>
              <a:ext uri="{FF2B5EF4-FFF2-40B4-BE49-F238E27FC236}">
                <a16:creationId xmlns:a16="http://schemas.microsoft.com/office/drawing/2014/main" id="{0D9BCE53-E8D5-4CBC-AAC9-E769DF0376D2}"/>
              </a:ext>
            </a:extLst>
          </p:cNvPr>
          <p:cNvSpPr>
            <a:spLocks noGrp="1"/>
          </p:cNvSpPr>
          <p:nvPr>
            <p:ph type="title"/>
          </p:nvPr>
        </p:nvSpPr>
        <p:spPr>
          <a:xfrm>
            <a:off x="581192" y="1406106"/>
            <a:ext cx="11029616" cy="4252822"/>
          </a:xfrm>
        </p:spPr>
        <p:txBody>
          <a:bodyPr>
            <a:normAutofit fontScale="90000"/>
          </a:bodyPr>
          <a:lstStyle/>
          <a:p>
            <a:pPr algn="ctr"/>
            <a:r>
              <a:rPr lang="el-GR" sz="96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9600" b="1" cap="none"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3196754"/>
      </p:ext>
    </p:extLst>
  </p:cSld>
  <p:clrMapOvr>
    <a:masterClrMapping/>
  </p:clrMapOvr>
  <p:transition spd="slow">
    <p:cove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pic>
        <p:nvPicPr>
          <p:cNvPr id="8" name="Picture 7">
            <a:extLst>
              <a:ext uri="{FF2B5EF4-FFF2-40B4-BE49-F238E27FC236}">
                <a16:creationId xmlns:a16="http://schemas.microsoft.com/office/drawing/2014/main" id="{F2AEB7B3-4256-4343-B78C-86B3262C9F7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708862" y="1308536"/>
            <a:ext cx="6774275" cy="5499717"/>
          </a:xfrm>
          <a:prstGeom prst="rect">
            <a:avLst/>
          </a:prstGeom>
          <a:effectLst/>
        </p:spPr>
      </p:pic>
      <p:sp>
        <p:nvSpPr>
          <p:cNvPr id="9" name="TextBox 8">
            <a:extLst>
              <a:ext uri="{FF2B5EF4-FFF2-40B4-BE49-F238E27FC236}">
                <a16:creationId xmlns:a16="http://schemas.microsoft.com/office/drawing/2014/main" id="{FF92280F-6FDA-4DF1-A0FA-E21D99C6AF71}"/>
              </a:ext>
            </a:extLst>
          </p:cNvPr>
          <p:cNvSpPr txBox="1"/>
          <p:nvPr/>
        </p:nvSpPr>
        <p:spPr>
          <a:xfrm>
            <a:off x="204186" y="3689062"/>
            <a:ext cx="1988598" cy="646331"/>
          </a:xfrm>
          <a:prstGeom prst="rect">
            <a:avLst/>
          </a:prstGeom>
          <a:noFill/>
        </p:spPr>
        <p:txBody>
          <a:bodyPr wrap="square" rtlCol="0">
            <a:spAutoFit/>
          </a:bodyPr>
          <a:lstStyle/>
          <a:p>
            <a:pPr algn="ctr"/>
            <a:r>
              <a:rPr lang="el-GR" sz="3600" b="1" dirty="0">
                <a:solidFill>
                  <a:schemeClr val="accent1">
                    <a:lumMod val="75000"/>
                  </a:schemeClr>
                </a:solidFill>
                <a:latin typeface="Calibri" panose="020F0502020204030204" pitchFamily="34" charset="0"/>
                <a:cs typeface="Calibri" panose="020F0502020204030204" pitchFamily="34" charset="0"/>
              </a:rPr>
              <a:t>Έγκυρο</a:t>
            </a:r>
          </a:p>
        </p:txBody>
      </p:sp>
      <p:sp>
        <p:nvSpPr>
          <p:cNvPr id="10" name="Title 1">
            <a:extLst>
              <a:ext uri="{FF2B5EF4-FFF2-40B4-BE49-F238E27FC236}">
                <a16:creationId xmlns:a16="http://schemas.microsoft.com/office/drawing/2014/main" id="{83493A1F-D668-48ED-8BA7-A6B304898D19}"/>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82828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F92280F-6FDA-4DF1-A0FA-E21D99C6AF71}"/>
              </a:ext>
            </a:extLst>
          </p:cNvPr>
          <p:cNvSpPr txBox="1"/>
          <p:nvPr/>
        </p:nvSpPr>
        <p:spPr>
          <a:xfrm>
            <a:off x="83418" y="3706314"/>
            <a:ext cx="1684998" cy="646331"/>
          </a:xfrm>
          <a:prstGeom prst="rect">
            <a:avLst/>
          </a:prstGeom>
          <a:noFill/>
        </p:spPr>
        <p:txBody>
          <a:bodyPr wrap="square" rtlCol="0">
            <a:spAutoFit/>
          </a:bodyPr>
          <a:lstStyle/>
          <a:p>
            <a:pPr algn="ctr"/>
            <a:r>
              <a:rPr lang="el-GR" sz="3600" b="1" dirty="0">
                <a:solidFill>
                  <a:srgbClr val="FF0000"/>
                </a:solidFill>
                <a:latin typeface="Calibri" panose="020F0502020204030204" pitchFamily="34" charset="0"/>
                <a:cs typeface="Calibri" panose="020F0502020204030204" pitchFamily="34" charset="0"/>
              </a:rPr>
              <a:t>Άκυρο</a:t>
            </a:r>
          </a:p>
        </p:txBody>
      </p:sp>
      <p:pic>
        <p:nvPicPr>
          <p:cNvPr id="4" name="Picture 3">
            <a:extLst>
              <a:ext uri="{FF2B5EF4-FFF2-40B4-BE49-F238E27FC236}">
                <a16:creationId xmlns:a16="http://schemas.microsoft.com/office/drawing/2014/main" id="{5E9D72CF-C63F-4091-9E94-0B2D42C08498}"/>
              </a:ext>
            </a:extLst>
          </p:cNvPr>
          <p:cNvPicPr>
            <a:picLocks noChangeAspect="1"/>
          </p:cNvPicPr>
          <p:nvPr/>
        </p:nvPicPr>
        <p:blipFill>
          <a:blip r:embed="rId2"/>
          <a:stretch>
            <a:fillRect/>
          </a:stretch>
        </p:blipFill>
        <p:spPr>
          <a:xfrm>
            <a:off x="2207130" y="1266738"/>
            <a:ext cx="9312170" cy="5249472"/>
          </a:xfrm>
          <a:prstGeom prst="rect">
            <a:avLst/>
          </a:prstGeom>
          <a:effectLst/>
        </p:spPr>
      </p:pic>
      <p:sp>
        <p:nvSpPr>
          <p:cNvPr id="7" name="Title 1">
            <a:extLst>
              <a:ext uri="{FF2B5EF4-FFF2-40B4-BE49-F238E27FC236}">
                <a16:creationId xmlns:a16="http://schemas.microsoft.com/office/drawing/2014/main" id="{C352B688-8411-4160-8CB0-6D445C5803E7}"/>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1241651"/>
      </p:ext>
    </p:extLst>
  </p:cSld>
  <p:clrMapOvr>
    <a:masterClrMapping/>
  </p:clrMapOvr>
  <p:transition spd="med">
    <p:pull/>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pic>
        <p:nvPicPr>
          <p:cNvPr id="4" name="Picture 3">
            <a:extLst>
              <a:ext uri="{FF2B5EF4-FFF2-40B4-BE49-F238E27FC236}">
                <a16:creationId xmlns:a16="http://schemas.microsoft.com/office/drawing/2014/main" id="{12A16AF5-7897-496F-9923-16BE49AFA5D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rot="60000">
            <a:off x="2875955" y="1312492"/>
            <a:ext cx="6562471" cy="5394728"/>
          </a:xfrm>
          <a:prstGeom prst="rect">
            <a:avLst/>
          </a:prstGeom>
          <a:effectLst/>
        </p:spPr>
      </p:pic>
      <p:sp>
        <p:nvSpPr>
          <p:cNvPr id="8" name="Title 1">
            <a:extLst>
              <a:ext uri="{FF2B5EF4-FFF2-40B4-BE49-F238E27FC236}">
                <a16:creationId xmlns:a16="http://schemas.microsoft.com/office/drawing/2014/main" id="{50C199C9-D1E0-4E20-A5ED-BD38E6DB5DAB}"/>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4CA83D96-5A42-4534-A65A-3314F761207D}"/>
              </a:ext>
            </a:extLst>
          </p:cNvPr>
          <p:cNvSpPr txBox="1"/>
          <p:nvPr/>
        </p:nvSpPr>
        <p:spPr>
          <a:xfrm>
            <a:off x="204186" y="3689062"/>
            <a:ext cx="1988598" cy="646331"/>
          </a:xfrm>
          <a:prstGeom prst="rect">
            <a:avLst/>
          </a:prstGeom>
          <a:noFill/>
        </p:spPr>
        <p:txBody>
          <a:bodyPr wrap="square" rtlCol="0">
            <a:spAutoFit/>
          </a:bodyPr>
          <a:lstStyle/>
          <a:p>
            <a:pPr algn="ctr"/>
            <a:r>
              <a:rPr lang="el-GR" sz="3600" b="1" dirty="0">
                <a:solidFill>
                  <a:schemeClr val="accent1">
                    <a:lumMod val="75000"/>
                  </a:schemeClr>
                </a:solidFill>
                <a:latin typeface="Calibri" panose="020F0502020204030204" pitchFamily="34" charset="0"/>
                <a:cs typeface="Calibri" panose="020F0502020204030204" pitchFamily="34" charset="0"/>
              </a:rPr>
              <a:t>Έγκυρο</a:t>
            </a:r>
          </a:p>
        </p:txBody>
      </p:sp>
    </p:spTree>
    <p:extLst>
      <p:ext uri="{BB962C8B-B14F-4D97-AF65-F5344CB8AC3E}">
        <p14:creationId xmlns:p14="http://schemas.microsoft.com/office/powerpoint/2010/main" val="209621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pic>
        <p:nvPicPr>
          <p:cNvPr id="6" name="Picture 5">
            <a:extLst>
              <a:ext uri="{FF2B5EF4-FFF2-40B4-BE49-F238E27FC236}">
                <a16:creationId xmlns:a16="http://schemas.microsoft.com/office/drawing/2014/main" id="{62616133-9354-4E1A-96A6-3574EC7404C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rot="60000">
            <a:off x="2712130" y="1242178"/>
            <a:ext cx="6673983" cy="5466135"/>
          </a:xfrm>
          <a:prstGeom prst="rect">
            <a:avLst/>
          </a:prstGeom>
          <a:effectLst/>
        </p:spPr>
      </p:pic>
      <p:sp>
        <p:nvSpPr>
          <p:cNvPr id="8" name="Title 1">
            <a:extLst>
              <a:ext uri="{FF2B5EF4-FFF2-40B4-BE49-F238E27FC236}">
                <a16:creationId xmlns:a16="http://schemas.microsoft.com/office/drawing/2014/main" id="{E132616E-D608-4B9A-9693-E8DB5C07593B}"/>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3B0952B1-C152-4B9C-887A-7CDB5ABE3944}"/>
              </a:ext>
            </a:extLst>
          </p:cNvPr>
          <p:cNvSpPr txBox="1"/>
          <p:nvPr/>
        </p:nvSpPr>
        <p:spPr>
          <a:xfrm>
            <a:off x="204186" y="3689062"/>
            <a:ext cx="1988598" cy="646331"/>
          </a:xfrm>
          <a:prstGeom prst="rect">
            <a:avLst/>
          </a:prstGeom>
          <a:noFill/>
        </p:spPr>
        <p:txBody>
          <a:bodyPr wrap="square" rtlCol="0">
            <a:spAutoFit/>
          </a:bodyPr>
          <a:lstStyle/>
          <a:p>
            <a:pPr algn="ctr"/>
            <a:r>
              <a:rPr lang="el-GR" sz="3600" b="1" dirty="0">
                <a:solidFill>
                  <a:schemeClr val="accent1">
                    <a:lumMod val="75000"/>
                  </a:schemeClr>
                </a:solidFill>
                <a:latin typeface="Calibri" panose="020F0502020204030204" pitchFamily="34" charset="0"/>
                <a:cs typeface="Calibri" panose="020F0502020204030204" pitchFamily="34" charset="0"/>
              </a:rPr>
              <a:t>Έγκυρο</a:t>
            </a:r>
          </a:p>
        </p:txBody>
      </p:sp>
    </p:spTree>
    <p:extLst>
      <p:ext uri="{BB962C8B-B14F-4D97-AF65-F5344CB8AC3E}">
        <p14:creationId xmlns:p14="http://schemas.microsoft.com/office/powerpoint/2010/main" val="2313643985"/>
      </p:ext>
    </p:extLst>
  </p:cSld>
  <p:clrMapOvr>
    <a:masterClrMapping/>
  </p:clrMapOvr>
  <p:transition spd="slow">
    <p:wheel spokes="1"/>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pic>
        <p:nvPicPr>
          <p:cNvPr id="4" name="Picture 3">
            <a:extLst>
              <a:ext uri="{FF2B5EF4-FFF2-40B4-BE49-F238E27FC236}">
                <a16:creationId xmlns:a16="http://schemas.microsoft.com/office/drawing/2014/main" id="{6E6528A7-7F8A-45C2-BD67-BBDE45C1CBC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737072" y="1266738"/>
            <a:ext cx="6717856" cy="5405243"/>
          </a:xfrm>
          <a:prstGeom prst="rect">
            <a:avLst/>
          </a:prstGeom>
          <a:effectLst/>
        </p:spPr>
      </p:pic>
      <p:sp>
        <p:nvSpPr>
          <p:cNvPr id="8" name="Title 1">
            <a:extLst>
              <a:ext uri="{FF2B5EF4-FFF2-40B4-BE49-F238E27FC236}">
                <a16:creationId xmlns:a16="http://schemas.microsoft.com/office/drawing/2014/main" id="{E0C9E866-CEA1-4343-8288-80EB4C22B9EA}"/>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0FADAC37-05AE-4671-9468-63F5526803F8}"/>
              </a:ext>
            </a:extLst>
          </p:cNvPr>
          <p:cNvSpPr txBox="1"/>
          <p:nvPr/>
        </p:nvSpPr>
        <p:spPr>
          <a:xfrm>
            <a:off x="204186" y="3689062"/>
            <a:ext cx="1988598" cy="646331"/>
          </a:xfrm>
          <a:prstGeom prst="rect">
            <a:avLst/>
          </a:prstGeom>
          <a:noFill/>
        </p:spPr>
        <p:txBody>
          <a:bodyPr wrap="square" rtlCol="0">
            <a:spAutoFit/>
          </a:bodyPr>
          <a:lstStyle/>
          <a:p>
            <a:pPr algn="ctr"/>
            <a:r>
              <a:rPr lang="el-GR" sz="3600" b="1" dirty="0">
                <a:solidFill>
                  <a:schemeClr val="accent1">
                    <a:lumMod val="75000"/>
                  </a:schemeClr>
                </a:solidFill>
                <a:latin typeface="Calibri" panose="020F0502020204030204" pitchFamily="34" charset="0"/>
                <a:cs typeface="Calibri" panose="020F0502020204030204" pitchFamily="34" charset="0"/>
              </a:rPr>
              <a:t>Έγκυρο</a:t>
            </a:r>
          </a:p>
        </p:txBody>
      </p:sp>
    </p:spTree>
    <p:extLst>
      <p:ext uri="{BB962C8B-B14F-4D97-AF65-F5344CB8AC3E}">
        <p14:creationId xmlns:p14="http://schemas.microsoft.com/office/powerpoint/2010/main" val="31959595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15A4BB-2D98-4772-9FE9-555BA343C6E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147417" y="1266737"/>
            <a:ext cx="9463392" cy="5311615"/>
          </a:xfrm>
          <a:prstGeom prst="rect">
            <a:avLst/>
          </a:prstGeom>
          <a:effectLst/>
        </p:spPr>
      </p:pic>
      <p:sp>
        <p:nvSpPr>
          <p:cNvPr id="7" name="TextBox 6">
            <a:extLst>
              <a:ext uri="{FF2B5EF4-FFF2-40B4-BE49-F238E27FC236}">
                <a16:creationId xmlns:a16="http://schemas.microsoft.com/office/drawing/2014/main" id="{91DA1392-507E-490D-9B14-5B72FE61845E}"/>
              </a:ext>
            </a:extLst>
          </p:cNvPr>
          <p:cNvSpPr txBox="1"/>
          <p:nvPr/>
        </p:nvSpPr>
        <p:spPr>
          <a:xfrm>
            <a:off x="83418" y="3706314"/>
            <a:ext cx="1684998" cy="646331"/>
          </a:xfrm>
          <a:prstGeom prst="rect">
            <a:avLst/>
          </a:prstGeom>
          <a:noFill/>
        </p:spPr>
        <p:txBody>
          <a:bodyPr wrap="square" rtlCol="0">
            <a:spAutoFit/>
          </a:bodyPr>
          <a:lstStyle/>
          <a:p>
            <a:pPr algn="ctr"/>
            <a:r>
              <a:rPr lang="el-GR" sz="3600" b="1" dirty="0">
                <a:solidFill>
                  <a:srgbClr val="FF0000"/>
                </a:solidFill>
                <a:latin typeface="Calibri" panose="020F0502020204030204" pitchFamily="34" charset="0"/>
                <a:cs typeface="Calibri" panose="020F0502020204030204" pitchFamily="34" charset="0"/>
              </a:rPr>
              <a:t>Άκυρο</a:t>
            </a:r>
          </a:p>
        </p:txBody>
      </p:sp>
    </p:spTree>
    <p:extLst>
      <p:ext uri="{BB962C8B-B14F-4D97-AF65-F5344CB8AC3E}">
        <p14:creationId xmlns:p14="http://schemas.microsoft.com/office/powerpoint/2010/main" val="24996729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pic>
        <p:nvPicPr>
          <p:cNvPr id="6" name="Picture 5">
            <a:extLst>
              <a:ext uri="{FF2B5EF4-FFF2-40B4-BE49-F238E27FC236}">
                <a16:creationId xmlns:a16="http://schemas.microsoft.com/office/drawing/2014/main" id="{FD990BAC-120A-444F-B311-EB1B716660D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10116"/>
          <a:stretch/>
        </p:blipFill>
        <p:spPr>
          <a:xfrm rot="60000">
            <a:off x="1886150" y="1296385"/>
            <a:ext cx="8419700" cy="5438811"/>
          </a:xfrm>
          <a:prstGeom prst="rect">
            <a:avLst/>
          </a:prstGeom>
          <a:effectLst/>
        </p:spPr>
      </p:pic>
      <p:sp>
        <p:nvSpPr>
          <p:cNvPr id="8" name="Title 1">
            <a:extLst>
              <a:ext uri="{FF2B5EF4-FFF2-40B4-BE49-F238E27FC236}">
                <a16:creationId xmlns:a16="http://schemas.microsoft.com/office/drawing/2014/main" id="{EFE49E90-7214-4F70-BA04-EDEEEEDEA591}"/>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9B2CF751-BC13-42CA-B01F-4AFF9F1B53D1}"/>
              </a:ext>
            </a:extLst>
          </p:cNvPr>
          <p:cNvSpPr txBox="1"/>
          <p:nvPr/>
        </p:nvSpPr>
        <p:spPr>
          <a:xfrm>
            <a:off x="0" y="3692624"/>
            <a:ext cx="1768415" cy="646331"/>
          </a:xfrm>
          <a:prstGeom prst="rect">
            <a:avLst/>
          </a:prstGeom>
          <a:noFill/>
        </p:spPr>
        <p:txBody>
          <a:bodyPr wrap="square" rtlCol="0">
            <a:spAutoFit/>
          </a:bodyPr>
          <a:lstStyle/>
          <a:p>
            <a:pPr algn="ctr"/>
            <a:r>
              <a:rPr lang="el-GR" sz="3600" b="1" dirty="0">
                <a:solidFill>
                  <a:schemeClr val="accent1">
                    <a:lumMod val="75000"/>
                  </a:schemeClr>
                </a:solidFill>
                <a:latin typeface="Calibri" panose="020F0502020204030204" pitchFamily="34" charset="0"/>
                <a:cs typeface="Calibri" panose="020F0502020204030204" pitchFamily="34" charset="0"/>
              </a:rPr>
              <a:t>Έγκυρο</a:t>
            </a:r>
          </a:p>
        </p:txBody>
      </p:sp>
    </p:spTree>
    <p:extLst>
      <p:ext uri="{BB962C8B-B14F-4D97-AF65-F5344CB8AC3E}">
        <p14:creationId xmlns:p14="http://schemas.microsoft.com/office/powerpoint/2010/main" val="42097314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sp>
        <p:nvSpPr>
          <p:cNvPr id="7" name="Title 1">
            <a:extLst>
              <a:ext uri="{FF2B5EF4-FFF2-40B4-BE49-F238E27FC236}">
                <a16:creationId xmlns:a16="http://schemas.microsoft.com/office/drawing/2014/main" id="{4F01E9F2-44EE-4440-B597-29132B792CF8}"/>
              </a:ext>
            </a:extLst>
          </p:cNvPr>
          <p:cNvSpPr txBox="1">
            <a:spLocks/>
          </p:cNvSpPr>
          <p:nvPr/>
        </p:nvSpPr>
        <p:spPr>
          <a:xfrm>
            <a:off x="446968" y="1020728"/>
            <a:ext cx="11029616" cy="777072"/>
          </a:xfrm>
          <a:prstGeom prst="rect">
            <a:avLst/>
          </a:prstGeom>
        </p:spPr>
        <p:txBody>
          <a:bodyPr vert="horz" lIns="91440" tIns="45720" rIns="91440" bIns="45720" rtlCol="0" anchor="b">
            <a:no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l-GR" sz="3600" b="1" dirty="0">
                <a:solidFill>
                  <a:srgbClr val="0070C0"/>
                </a:solidFill>
              </a:rPr>
              <a:t>ΗΜΕΡΟΜΗΝΙΑ </a:t>
            </a:r>
            <a:r>
              <a:rPr lang="el-GR" sz="3600" b="1" dirty="0" err="1">
                <a:solidFill>
                  <a:srgbClr val="0070C0"/>
                </a:solidFill>
              </a:rPr>
              <a:t>ΔΙΕΞΑΓΩΓΗς</a:t>
            </a:r>
            <a:r>
              <a:rPr lang="el-GR" sz="3600" b="1" dirty="0">
                <a:solidFill>
                  <a:srgbClr val="0070C0"/>
                </a:solidFill>
              </a:rPr>
              <a:t> ΕΚΛΟΓΩΝ  </a:t>
            </a:r>
          </a:p>
        </p:txBody>
      </p:sp>
      <p:sp>
        <p:nvSpPr>
          <p:cNvPr id="10" name="Title 1">
            <a:extLst>
              <a:ext uri="{FF2B5EF4-FFF2-40B4-BE49-F238E27FC236}">
                <a16:creationId xmlns:a16="http://schemas.microsoft.com/office/drawing/2014/main" id="{E3A2FF6B-57E8-44E1-9A64-CD2824B3FE44}"/>
              </a:ext>
            </a:extLst>
          </p:cNvPr>
          <p:cNvSpPr txBox="1">
            <a:spLocks/>
          </p:cNvSpPr>
          <p:nvPr/>
        </p:nvSpPr>
        <p:spPr>
          <a:xfrm>
            <a:off x="581191" y="1828722"/>
            <a:ext cx="11029616" cy="659724"/>
          </a:xfrm>
          <a:prstGeom prst="rect">
            <a:avLst/>
          </a:prstGeom>
        </p:spPr>
        <p:txBody>
          <a:bodyPr vert="horz" lIns="91440" tIns="45720" rIns="91440" bIns="45720" rtlCol="0" anchor="b">
            <a:no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l-GR" sz="3600" b="1" dirty="0">
                <a:solidFill>
                  <a:srgbClr val="CC0000"/>
                </a:solidFill>
              </a:rPr>
              <a:t>30/05/2021</a:t>
            </a:r>
          </a:p>
        </p:txBody>
      </p:sp>
      <p:sp>
        <p:nvSpPr>
          <p:cNvPr id="11" name="Title 1">
            <a:extLst>
              <a:ext uri="{FF2B5EF4-FFF2-40B4-BE49-F238E27FC236}">
                <a16:creationId xmlns:a16="http://schemas.microsoft.com/office/drawing/2014/main" id="{09F1274A-B420-43FF-8C77-7CA26EE062FF}"/>
              </a:ext>
            </a:extLst>
          </p:cNvPr>
          <p:cNvSpPr txBox="1">
            <a:spLocks/>
          </p:cNvSpPr>
          <p:nvPr/>
        </p:nvSpPr>
        <p:spPr>
          <a:xfrm>
            <a:off x="581191" y="3029288"/>
            <a:ext cx="11029616" cy="777071"/>
          </a:xfrm>
          <a:prstGeom prst="rect">
            <a:avLst/>
          </a:prstGeom>
        </p:spPr>
        <p:txBody>
          <a:bodyPr vert="horz" lIns="91440" tIns="45720" rIns="91440" bIns="45720" rtlCol="0" anchor="b">
            <a:no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l-GR" sz="3600" b="1" dirty="0">
                <a:solidFill>
                  <a:srgbClr val="0070C0"/>
                </a:solidFill>
              </a:rPr>
              <a:t>ΩΡΕΣ ΨΗΦΟΦΟΡΙΑΣ</a:t>
            </a:r>
          </a:p>
        </p:txBody>
      </p:sp>
      <p:sp>
        <p:nvSpPr>
          <p:cNvPr id="15" name="Content Placeholder 14">
            <a:extLst>
              <a:ext uri="{FF2B5EF4-FFF2-40B4-BE49-F238E27FC236}">
                <a16:creationId xmlns:a16="http://schemas.microsoft.com/office/drawing/2014/main" id="{FA9BBB88-7815-4B3B-910F-CACCF588E8FF}"/>
              </a:ext>
            </a:extLst>
          </p:cNvPr>
          <p:cNvSpPr>
            <a:spLocks noGrp="1"/>
          </p:cNvSpPr>
          <p:nvPr>
            <p:ph idx="1"/>
          </p:nvPr>
        </p:nvSpPr>
        <p:spPr>
          <a:xfrm>
            <a:off x="581191" y="3806359"/>
            <a:ext cx="11029615" cy="1154008"/>
          </a:xfrm>
        </p:spPr>
        <p:txBody>
          <a:bodyPr>
            <a:noAutofit/>
          </a:bodyPr>
          <a:lstStyle/>
          <a:p>
            <a:pPr marL="0" indent="0" algn="ctr">
              <a:lnSpc>
                <a:spcPct val="100000"/>
              </a:lnSpc>
              <a:spcBef>
                <a:spcPts val="0"/>
              </a:spcBef>
              <a:spcAft>
                <a:spcPts val="0"/>
              </a:spcAft>
              <a:buNone/>
            </a:pPr>
            <a:r>
              <a:rPr lang="el-GR" sz="3600" b="1" dirty="0">
                <a:solidFill>
                  <a:srgbClr val="CC0000"/>
                </a:solidFill>
              </a:rPr>
              <a:t>7.00 π.μ. μέχρι 12.00</a:t>
            </a:r>
          </a:p>
          <a:p>
            <a:pPr marL="0" indent="0" algn="ctr">
              <a:lnSpc>
                <a:spcPct val="100000"/>
              </a:lnSpc>
              <a:spcBef>
                <a:spcPts val="0"/>
              </a:spcBef>
              <a:spcAft>
                <a:spcPts val="0"/>
              </a:spcAft>
              <a:buNone/>
            </a:pPr>
            <a:r>
              <a:rPr lang="el-GR" sz="3600" b="1" dirty="0">
                <a:solidFill>
                  <a:srgbClr val="CC0000"/>
                </a:solidFill>
              </a:rPr>
              <a:t>1.00 μ.μ. μέχρι 6.00 μ.μ.</a:t>
            </a:r>
            <a:endParaRPr lang="en-CY" sz="3600" b="1" dirty="0">
              <a:solidFill>
                <a:srgbClr val="CC0000"/>
              </a:solidFill>
            </a:endParaRPr>
          </a:p>
        </p:txBody>
      </p:sp>
    </p:spTree>
    <p:extLst>
      <p:ext uri="{BB962C8B-B14F-4D97-AF65-F5344CB8AC3E}">
        <p14:creationId xmlns:p14="http://schemas.microsoft.com/office/powerpoint/2010/main" val="8820420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pic>
        <p:nvPicPr>
          <p:cNvPr id="4" name="Picture 3">
            <a:extLst>
              <a:ext uri="{FF2B5EF4-FFF2-40B4-BE49-F238E27FC236}">
                <a16:creationId xmlns:a16="http://schemas.microsoft.com/office/drawing/2014/main" id="{69519146-141D-4230-A478-6B72FF626DD4}"/>
              </a:ext>
            </a:extLst>
          </p:cNvPr>
          <p:cNvPicPr>
            <a:picLocks noChangeAspect="1"/>
          </p:cNvPicPr>
          <p:nvPr/>
        </p:nvPicPr>
        <p:blipFill rotWithShape="1">
          <a:blip r:embed="rId3"/>
          <a:srcRect l="10231"/>
          <a:stretch/>
        </p:blipFill>
        <p:spPr>
          <a:xfrm rot="60000">
            <a:off x="1942094" y="1260455"/>
            <a:ext cx="8594796" cy="5473215"/>
          </a:xfrm>
          <a:prstGeom prst="rect">
            <a:avLst/>
          </a:prstGeom>
          <a:effectLst/>
        </p:spPr>
      </p:pic>
      <p:sp>
        <p:nvSpPr>
          <p:cNvPr id="8" name="Title 1">
            <a:extLst>
              <a:ext uri="{FF2B5EF4-FFF2-40B4-BE49-F238E27FC236}">
                <a16:creationId xmlns:a16="http://schemas.microsoft.com/office/drawing/2014/main" id="{89554D1D-9DB5-4541-95C7-9DF715570B6D}"/>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826B485F-648C-433F-BB76-31303B7BC7FE}"/>
              </a:ext>
            </a:extLst>
          </p:cNvPr>
          <p:cNvSpPr txBox="1"/>
          <p:nvPr/>
        </p:nvSpPr>
        <p:spPr>
          <a:xfrm>
            <a:off x="204186" y="3689062"/>
            <a:ext cx="1754010" cy="646331"/>
          </a:xfrm>
          <a:prstGeom prst="rect">
            <a:avLst/>
          </a:prstGeom>
          <a:noFill/>
        </p:spPr>
        <p:txBody>
          <a:bodyPr wrap="square" rtlCol="0">
            <a:spAutoFit/>
          </a:bodyPr>
          <a:lstStyle/>
          <a:p>
            <a:pPr algn="ctr"/>
            <a:r>
              <a:rPr lang="el-GR" sz="3600" b="1" dirty="0">
                <a:solidFill>
                  <a:schemeClr val="accent1">
                    <a:lumMod val="75000"/>
                  </a:schemeClr>
                </a:solidFill>
                <a:latin typeface="Calibri" panose="020F0502020204030204" pitchFamily="34" charset="0"/>
                <a:cs typeface="Calibri" panose="020F0502020204030204" pitchFamily="34" charset="0"/>
              </a:rPr>
              <a:t>Έγκυρο</a:t>
            </a:r>
          </a:p>
        </p:txBody>
      </p:sp>
    </p:spTree>
    <p:extLst>
      <p:ext uri="{BB962C8B-B14F-4D97-AF65-F5344CB8AC3E}">
        <p14:creationId xmlns:p14="http://schemas.microsoft.com/office/powerpoint/2010/main" val="30942210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F207D51-5656-4981-9F42-1391F6A56DE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0433"/>
          <a:stretch/>
        </p:blipFill>
        <p:spPr>
          <a:xfrm rot="60000">
            <a:off x="1939918" y="1104947"/>
            <a:ext cx="8567366" cy="5678724"/>
          </a:xfrm>
          <a:prstGeom prst="rect">
            <a:avLst/>
          </a:prstGeom>
          <a:effectLst/>
        </p:spPr>
      </p:pic>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4"/>
          <a:srcRect t="22691" b="24503"/>
          <a:stretch/>
        </p:blipFill>
        <p:spPr>
          <a:xfrm>
            <a:off x="10478403" y="5949202"/>
            <a:ext cx="1626824" cy="859051"/>
          </a:xfrm>
          <a:prstGeom prst="rect">
            <a:avLst/>
          </a:prstGeom>
        </p:spPr>
      </p:pic>
      <p:sp>
        <p:nvSpPr>
          <p:cNvPr id="10" name="Title 1">
            <a:extLst>
              <a:ext uri="{FF2B5EF4-FFF2-40B4-BE49-F238E27FC236}">
                <a16:creationId xmlns:a16="http://schemas.microsoft.com/office/drawing/2014/main" id="{790AD03F-860A-48C2-AB45-974F4EED0E6D}"/>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3FDB38C4-9B3B-45F0-887B-7D2A68F666AD}"/>
              </a:ext>
            </a:extLst>
          </p:cNvPr>
          <p:cNvSpPr txBox="1"/>
          <p:nvPr/>
        </p:nvSpPr>
        <p:spPr>
          <a:xfrm>
            <a:off x="204186" y="3689062"/>
            <a:ext cx="1779889" cy="646331"/>
          </a:xfrm>
          <a:prstGeom prst="rect">
            <a:avLst/>
          </a:prstGeom>
          <a:noFill/>
        </p:spPr>
        <p:txBody>
          <a:bodyPr wrap="square" rtlCol="0">
            <a:spAutoFit/>
          </a:bodyPr>
          <a:lstStyle/>
          <a:p>
            <a:pPr algn="ctr"/>
            <a:r>
              <a:rPr lang="el-GR" sz="3600" b="1" dirty="0">
                <a:solidFill>
                  <a:schemeClr val="accent1">
                    <a:lumMod val="75000"/>
                  </a:schemeClr>
                </a:solidFill>
                <a:latin typeface="Calibri" panose="020F0502020204030204" pitchFamily="34" charset="0"/>
                <a:cs typeface="Calibri" panose="020F0502020204030204" pitchFamily="34" charset="0"/>
              </a:rPr>
              <a:t>Έγκυρο</a:t>
            </a:r>
          </a:p>
        </p:txBody>
      </p:sp>
    </p:spTree>
    <p:extLst>
      <p:ext uri="{BB962C8B-B14F-4D97-AF65-F5344CB8AC3E}">
        <p14:creationId xmlns:p14="http://schemas.microsoft.com/office/powerpoint/2010/main" val="2706048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sp>
        <p:nvSpPr>
          <p:cNvPr id="2" name="Title 1">
            <a:extLst>
              <a:ext uri="{FF2B5EF4-FFF2-40B4-BE49-F238E27FC236}">
                <a16:creationId xmlns:a16="http://schemas.microsoft.com/office/drawing/2014/main" id="{0D9BCE53-E8D5-4CBC-AAC9-E769DF0376D2}"/>
              </a:ext>
            </a:extLst>
          </p:cNvPr>
          <p:cNvSpPr>
            <a:spLocks noGrp="1"/>
          </p:cNvSpPr>
          <p:nvPr>
            <p:ph type="title"/>
          </p:nvPr>
        </p:nvSpPr>
        <p:spPr>
          <a:xfrm>
            <a:off x="581192" y="702156"/>
            <a:ext cx="11029616" cy="564582"/>
          </a:xfrm>
        </p:spPr>
        <p:txBody>
          <a:bodyPr>
            <a:normAutofit/>
          </a:bodyPr>
          <a:lstStyle/>
          <a:p>
            <a:pPr algn="ctr"/>
            <a:r>
              <a:rPr lang="el-GR" sz="2900" b="1" dirty="0" err="1">
                <a:solidFill>
                  <a:srgbClr val="0070C0"/>
                </a:solidFill>
              </a:rPr>
              <a:t>Παραδειγματα</a:t>
            </a:r>
            <a:r>
              <a:rPr lang="el-GR" sz="2900" b="1" dirty="0">
                <a:solidFill>
                  <a:srgbClr val="0070C0"/>
                </a:solidFill>
              </a:rPr>
              <a:t> </a:t>
            </a:r>
            <a:r>
              <a:rPr lang="el-GR" sz="2900" b="1" dirty="0" err="1">
                <a:solidFill>
                  <a:srgbClr val="0070C0"/>
                </a:solidFill>
              </a:rPr>
              <a:t>εγκυρων</a:t>
            </a:r>
            <a:r>
              <a:rPr lang="el-GR" sz="2900" b="1" dirty="0">
                <a:solidFill>
                  <a:srgbClr val="0070C0"/>
                </a:solidFill>
              </a:rPr>
              <a:t> &amp; </a:t>
            </a:r>
            <a:r>
              <a:rPr lang="el-GR" sz="2900" b="1" dirty="0" err="1">
                <a:solidFill>
                  <a:srgbClr val="0070C0"/>
                </a:solidFill>
              </a:rPr>
              <a:t>ακυρων</a:t>
            </a:r>
            <a:r>
              <a:rPr lang="el-GR" sz="2900" b="1" dirty="0">
                <a:solidFill>
                  <a:srgbClr val="0070C0"/>
                </a:solidFill>
              </a:rPr>
              <a:t> </a:t>
            </a:r>
            <a:r>
              <a:rPr lang="el-GR" sz="2900" b="1" dirty="0" err="1">
                <a:solidFill>
                  <a:srgbClr val="0070C0"/>
                </a:solidFill>
              </a:rPr>
              <a:t>ψηφοδελτιων</a:t>
            </a:r>
            <a:endParaRPr lang="el-GR" sz="2900" b="1" dirty="0">
              <a:solidFill>
                <a:srgbClr val="0070C0"/>
              </a:solidFill>
            </a:endParaRPr>
          </a:p>
        </p:txBody>
      </p:sp>
      <p:sp>
        <p:nvSpPr>
          <p:cNvPr id="9" name="TextBox 8">
            <a:extLst>
              <a:ext uri="{FF2B5EF4-FFF2-40B4-BE49-F238E27FC236}">
                <a16:creationId xmlns:a16="http://schemas.microsoft.com/office/drawing/2014/main" id="{FF92280F-6FDA-4DF1-A0FA-E21D99C6AF71}"/>
              </a:ext>
            </a:extLst>
          </p:cNvPr>
          <p:cNvSpPr txBox="1"/>
          <p:nvPr/>
        </p:nvSpPr>
        <p:spPr>
          <a:xfrm>
            <a:off x="204186" y="3689062"/>
            <a:ext cx="1988598" cy="646331"/>
          </a:xfrm>
          <a:prstGeom prst="rect">
            <a:avLst/>
          </a:prstGeom>
          <a:noFill/>
        </p:spPr>
        <p:txBody>
          <a:bodyPr wrap="square" rtlCol="0">
            <a:spAutoFit/>
          </a:bodyPr>
          <a:lstStyle/>
          <a:p>
            <a:pPr algn="ctr"/>
            <a:r>
              <a:rPr lang="el-GR" sz="3600" b="1" dirty="0">
                <a:solidFill>
                  <a:schemeClr val="accent1">
                    <a:lumMod val="75000"/>
                  </a:schemeClr>
                </a:solidFill>
              </a:rPr>
              <a:t>Έγκυρο</a:t>
            </a:r>
          </a:p>
        </p:txBody>
      </p:sp>
      <p:pic>
        <p:nvPicPr>
          <p:cNvPr id="6" name="Picture 5">
            <a:extLst>
              <a:ext uri="{FF2B5EF4-FFF2-40B4-BE49-F238E27FC236}">
                <a16:creationId xmlns:a16="http://schemas.microsoft.com/office/drawing/2014/main" id="{71A291FA-C8F2-47FA-A2C2-D644B561998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rot="60000">
            <a:off x="2667080" y="1241301"/>
            <a:ext cx="6857839" cy="5566952"/>
          </a:xfrm>
          <a:prstGeom prst="rect">
            <a:avLst/>
          </a:prstGeom>
        </p:spPr>
      </p:pic>
    </p:spTree>
    <p:extLst>
      <p:ext uri="{BB962C8B-B14F-4D97-AF65-F5344CB8AC3E}">
        <p14:creationId xmlns:p14="http://schemas.microsoft.com/office/powerpoint/2010/main" val="290331684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pic>
        <p:nvPicPr>
          <p:cNvPr id="4" name="Picture 3">
            <a:extLst>
              <a:ext uri="{FF2B5EF4-FFF2-40B4-BE49-F238E27FC236}">
                <a16:creationId xmlns:a16="http://schemas.microsoft.com/office/drawing/2014/main" id="{2484988B-FB44-45DC-A284-F30CD3EAAFB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866126" y="1266738"/>
            <a:ext cx="6669873" cy="5412788"/>
          </a:xfrm>
          <a:prstGeom prst="rect">
            <a:avLst/>
          </a:prstGeom>
          <a:effectLst/>
        </p:spPr>
      </p:pic>
      <p:sp>
        <p:nvSpPr>
          <p:cNvPr id="8" name="Title 1">
            <a:extLst>
              <a:ext uri="{FF2B5EF4-FFF2-40B4-BE49-F238E27FC236}">
                <a16:creationId xmlns:a16="http://schemas.microsoft.com/office/drawing/2014/main" id="{2BA55111-3C93-4A18-B133-B5A284E7A1F8}"/>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C37067FE-C420-4C6E-9179-CEDCCE4F4266}"/>
              </a:ext>
            </a:extLst>
          </p:cNvPr>
          <p:cNvSpPr txBox="1"/>
          <p:nvPr/>
        </p:nvSpPr>
        <p:spPr>
          <a:xfrm>
            <a:off x="204186" y="3689062"/>
            <a:ext cx="1988598" cy="646331"/>
          </a:xfrm>
          <a:prstGeom prst="rect">
            <a:avLst/>
          </a:prstGeom>
          <a:noFill/>
        </p:spPr>
        <p:txBody>
          <a:bodyPr wrap="square" rtlCol="0">
            <a:spAutoFit/>
          </a:bodyPr>
          <a:lstStyle/>
          <a:p>
            <a:pPr algn="ctr"/>
            <a:r>
              <a:rPr lang="el-GR" sz="3600" b="1" dirty="0">
                <a:solidFill>
                  <a:schemeClr val="accent1">
                    <a:lumMod val="75000"/>
                  </a:schemeClr>
                </a:solidFill>
                <a:latin typeface="Calibri" panose="020F0502020204030204" pitchFamily="34" charset="0"/>
                <a:cs typeface="Calibri" panose="020F0502020204030204" pitchFamily="34" charset="0"/>
              </a:rPr>
              <a:t>Έγκυρο</a:t>
            </a:r>
          </a:p>
        </p:txBody>
      </p:sp>
    </p:spTree>
    <p:extLst>
      <p:ext uri="{BB962C8B-B14F-4D97-AF65-F5344CB8AC3E}">
        <p14:creationId xmlns:p14="http://schemas.microsoft.com/office/powerpoint/2010/main" val="3959936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pic>
        <p:nvPicPr>
          <p:cNvPr id="6" name="Picture 5">
            <a:extLst>
              <a:ext uri="{FF2B5EF4-FFF2-40B4-BE49-F238E27FC236}">
                <a16:creationId xmlns:a16="http://schemas.microsoft.com/office/drawing/2014/main" id="{43E320B9-68D8-4FE8-8C08-6D03D61331D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1293"/>
          <a:stretch/>
        </p:blipFill>
        <p:spPr>
          <a:xfrm>
            <a:off x="1916349" y="1527072"/>
            <a:ext cx="9847352" cy="4523532"/>
          </a:xfrm>
          <a:prstGeom prst="rect">
            <a:avLst/>
          </a:prstGeom>
          <a:effectLst/>
        </p:spPr>
      </p:pic>
      <p:sp>
        <p:nvSpPr>
          <p:cNvPr id="8" name="Title 1">
            <a:extLst>
              <a:ext uri="{FF2B5EF4-FFF2-40B4-BE49-F238E27FC236}">
                <a16:creationId xmlns:a16="http://schemas.microsoft.com/office/drawing/2014/main" id="{8875CE1A-C508-49FE-A84B-A6F21A9F1123}"/>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ACBC0A5C-48D6-417E-AB2B-446CE3F7AA05}"/>
              </a:ext>
            </a:extLst>
          </p:cNvPr>
          <p:cNvSpPr txBox="1"/>
          <p:nvPr/>
        </p:nvSpPr>
        <p:spPr>
          <a:xfrm>
            <a:off x="204186" y="3689062"/>
            <a:ext cx="1779889" cy="646331"/>
          </a:xfrm>
          <a:prstGeom prst="rect">
            <a:avLst/>
          </a:prstGeom>
          <a:noFill/>
        </p:spPr>
        <p:txBody>
          <a:bodyPr wrap="square" rtlCol="0">
            <a:spAutoFit/>
          </a:bodyPr>
          <a:lstStyle/>
          <a:p>
            <a:pPr algn="ctr"/>
            <a:r>
              <a:rPr lang="el-GR" sz="3600" b="1" dirty="0">
                <a:solidFill>
                  <a:schemeClr val="accent1">
                    <a:lumMod val="75000"/>
                  </a:schemeClr>
                </a:solidFill>
                <a:latin typeface="Calibri" panose="020F0502020204030204" pitchFamily="34" charset="0"/>
                <a:cs typeface="Calibri" panose="020F0502020204030204" pitchFamily="34" charset="0"/>
              </a:rPr>
              <a:t>Έγκυρο</a:t>
            </a:r>
          </a:p>
        </p:txBody>
      </p:sp>
    </p:spTree>
    <p:extLst>
      <p:ext uri="{BB962C8B-B14F-4D97-AF65-F5344CB8AC3E}">
        <p14:creationId xmlns:p14="http://schemas.microsoft.com/office/powerpoint/2010/main" val="833929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71541E-BB4A-480A-8A76-37AFB5C1F118}"/>
              </a:ext>
            </a:extLst>
          </p:cNvPr>
          <p:cNvPicPr>
            <a:picLocks noChangeAspect="1"/>
          </p:cNvPicPr>
          <p:nvPr/>
        </p:nvPicPr>
        <p:blipFill rotWithShape="1">
          <a:blip r:embed="rId2"/>
          <a:srcRect l="11845"/>
          <a:stretch/>
        </p:blipFill>
        <p:spPr>
          <a:xfrm>
            <a:off x="2192784" y="1424033"/>
            <a:ext cx="8518534" cy="5268721"/>
          </a:xfrm>
          <a:prstGeom prst="rect">
            <a:avLst/>
          </a:prstGeom>
        </p:spPr>
      </p:pic>
      <p:pic>
        <p:nvPicPr>
          <p:cNvPr id="8" name="Picture 7">
            <a:extLst>
              <a:ext uri="{FF2B5EF4-FFF2-40B4-BE49-F238E27FC236}">
                <a16:creationId xmlns:a16="http://schemas.microsoft.com/office/drawing/2014/main" id="{964832E1-9BCF-40DC-A579-38589845A25B}"/>
              </a:ext>
            </a:extLst>
          </p:cNvPr>
          <p:cNvPicPr>
            <a:picLocks noChangeAspect="1"/>
          </p:cNvPicPr>
          <p:nvPr/>
        </p:nvPicPr>
        <p:blipFill rotWithShape="1">
          <a:blip r:embed="rId3"/>
          <a:srcRect t="22691" b="24503"/>
          <a:stretch/>
        </p:blipFill>
        <p:spPr>
          <a:xfrm>
            <a:off x="10478403" y="5949202"/>
            <a:ext cx="1626824" cy="859051"/>
          </a:xfrm>
          <a:prstGeom prst="rect">
            <a:avLst/>
          </a:prstGeom>
        </p:spPr>
      </p:pic>
      <p:sp>
        <p:nvSpPr>
          <p:cNvPr id="10" name="Title 1">
            <a:extLst>
              <a:ext uri="{FF2B5EF4-FFF2-40B4-BE49-F238E27FC236}">
                <a16:creationId xmlns:a16="http://schemas.microsoft.com/office/drawing/2014/main" id="{6C142101-BBD3-4DF9-BECE-0AD3B76546EF}"/>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C2F51DBA-81C5-497B-8670-CFC80B3E5280}"/>
              </a:ext>
            </a:extLst>
          </p:cNvPr>
          <p:cNvSpPr txBox="1"/>
          <p:nvPr/>
        </p:nvSpPr>
        <p:spPr>
          <a:xfrm>
            <a:off x="83418" y="3706314"/>
            <a:ext cx="1684998" cy="646331"/>
          </a:xfrm>
          <a:prstGeom prst="rect">
            <a:avLst/>
          </a:prstGeom>
          <a:noFill/>
        </p:spPr>
        <p:txBody>
          <a:bodyPr wrap="square" rtlCol="0">
            <a:spAutoFit/>
          </a:bodyPr>
          <a:lstStyle/>
          <a:p>
            <a:pPr algn="ctr"/>
            <a:r>
              <a:rPr lang="el-GR" sz="3600" b="1" dirty="0">
                <a:solidFill>
                  <a:srgbClr val="FF0000"/>
                </a:solidFill>
                <a:latin typeface="Calibri" panose="020F0502020204030204" pitchFamily="34" charset="0"/>
                <a:cs typeface="Calibri" panose="020F0502020204030204" pitchFamily="34" charset="0"/>
              </a:rPr>
              <a:t>Άκυρο</a:t>
            </a:r>
          </a:p>
        </p:txBody>
      </p:sp>
    </p:spTree>
    <p:extLst>
      <p:ext uri="{BB962C8B-B14F-4D97-AF65-F5344CB8AC3E}">
        <p14:creationId xmlns:p14="http://schemas.microsoft.com/office/powerpoint/2010/main" val="68386291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sp>
        <p:nvSpPr>
          <p:cNvPr id="9" name="TextBox 8">
            <a:extLst>
              <a:ext uri="{FF2B5EF4-FFF2-40B4-BE49-F238E27FC236}">
                <a16:creationId xmlns:a16="http://schemas.microsoft.com/office/drawing/2014/main" id="{FF92280F-6FDA-4DF1-A0FA-E21D99C6AF71}"/>
              </a:ext>
            </a:extLst>
          </p:cNvPr>
          <p:cNvSpPr txBox="1"/>
          <p:nvPr/>
        </p:nvSpPr>
        <p:spPr>
          <a:xfrm>
            <a:off x="149087" y="1857350"/>
            <a:ext cx="1764476" cy="3416320"/>
          </a:xfrm>
          <a:prstGeom prst="rect">
            <a:avLst/>
          </a:prstGeom>
          <a:noFill/>
        </p:spPr>
        <p:txBody>
          <a:bodyPr wrap="square" rtlCol="0">
            <a:spAutoFit/>
          </a:bodyPr>
          <a:lstStyle/>
          <a:p>
            <a:r>
              <a:rPr lang="el-GR" sz="3600" b="1" dirty="0">
                <a:solidFill>
                  <a:schemeClr val="accent1">
                    <a:lumMod val="75000"/>
                  </a:schemeClr>
                </a:solidFill>
                <a:latin typeface="Calibri" panose="020F0502020204030204" pitchFamily="34" charset="0"/>
                <a:cs typeface="Calibri" panose="020F0502020204030204" pitchFamily="34" charset="0"/>
              </a:rPr>
              <a:t>Έγκυρο </a:t>
            </a:r>
            <a:r>
              <a:rPr lang="el-GR" sz="3600" b="1" dirty="0" err="1">
                <a:solidFill>
                  <a:schemeClr val="accent1">
                    <a:lumMod val="75000"/>
                  </a:schemeClr>
                </a:solidFill>
                <a:latin typeface="Calibri" panose="020F0502020204030204" pitchFamily="34" charset="0"/>
                <a:cs typeface="Calibri" panose="020F0502020204030204" pitchFamily="34" charset="0"/>
              </a:rPr>
              <a:t>κομμα</a:t>
            </a:r>
            <a:r>
              <a:rPr lang="el-GR" sz="3600" b="1" dirty="0">
                <a:solidFill>
                  <a:schemeClr val="accent1">
                    <a:lumMod val="75000"/>
                  </a:schemeClr>
                </a:solidFill>
                <a:latin typeface="Calibri" panose="020F0502020204030204" pitchFamily="34" charset="0"/>
                <a:cs typeface="Calibri" panose="020F0502020204030204" pitchFamily="34" charset="0"/>
              </a:rPr>
              <a:t>-</a:t>
            </a:r>
          </a:p>
          <a:p>
            <a:r>
              <a:rPr lang="el-GR" sz="3600" b="1" dirty="0" err="1">
                <a:solidFill>
                  <a:schemeClr val="accent1">
                    <a:lumMod val="75000"/>
                  </a:schemeClr>
                </a:solidFill>
                <a:latin typeface="Calibri" panose="020F0502020204030204" pitchFamily="34" charset="0"/>
                <a:cs typeface="Calibri" panose="020F0502020204030204" pitchFamily="34" charset="0"/>
              </a:rPr>
              <a:t>τικό</a:t>
            </a:r>
            <a:r>
              <a:rPr lang="el-GR" sz="3600" b="1" dirty="0">
                <a:solidFill>
                  <a:schemeClr val="accent1">
                    <a:lumMod val="75000"/>
                  </a:schemeClr>
                </a:solidFill>
                <a:latin typeface="Calibri" panose="020F0502020204030204" pitchFamily="34" charset="0"/>
                <a:cs typeface="Calibri" panose="020F0502020204030204" pitchFamily="34" charset="0"/>
              </a:rPr>
              <a:t> &amp; σταυροί </a:t>
            </a:r>
            <a:r>
              <a:rPr lang="el-GR" sz="3600" b="1" dirty="0" err="1">
                <a:solidFill>
                  <a:schemeClr val="accent1">
                    <a:lumMod val="75000"/>
                  </a:schemeClr>
                </a:solidFill>
                <a:latin typeface="Calibri" panose="020F0502020204030204" pitchFamily="34" charset="0"/>
                <a:cs typeface="Calibri" panose="020F0502020204030204" pitchFamily="34" charset="0"/>
              </a:rPr>
              <a:t>προτί</a:t>
            </a:r>
            <a:r>
              <a:rPr lang="el-GR" sz="3600" b="1" dirty="0">
                <a:solidFill>
                  <a:schemeClr val="accent1">
                    <a:lumMod val="75000"/>
                  </a:schemeClr>
                </a:solidFill>
                <a:latin typeface="Calibri" panose="020F0502020204030204" pitchFamily="34" charset="0"/>
                <a:cs typeface="Calibri" panose="020F0502020204030204" pitchFamily="34" charset="0"/>
              </a:rPr>
              <a:t>-</a:t>
            </a:r>
          </a:p>
          <a:p>
            <a:r>
              <a:rPr lang="el-GR" sz="3600" b="1" dirty="0" err="1">
                <a:solidFill>
                  <a:schemeClr val="accent1">
                    <a:lumMod val="75000"/>
                  </a:schemeClr>
                </a:solidFill>
                <a:latin typeface="Calibri" panose="020F0502020204030204" pitchFamily="34" charset="0"/>
                <a:cs typeface="Calibri" panose="020F0502020204030204" pitchFamily="34" charset="0"/>
              </a:rPr>
              <a:t>μησης</a:t>
            </a:r>
            <a:endParaRPr lang="el-GR" sz="3600" b="1" dirty="0">
              <a:solidFill>
                <a:schemeClr val="accent1">
                  <a:lumMod val="75000"/>
                </a:schemeClr>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8B186678-7173-4D67-94D0-56FBE5E93AD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775534" y="1508370"/>
            <a:ext cx="9730666" cy="4325692"/>
          </a:xfrm>
          <a:prstGeom prst="rect">
            <a:avLst/>
          </a:prstGeom>
          <a:effectLst/>
        </p:spPr>
      </p:pic>
      <p:sp>
        <p:nvSpPr>
          <p:cNvPr id="8" name="Title 1">
            <a:extLst>
              <a:ext uri="{FF2B5EF4-FFF2-40B4-BE49-F238E27FC236}">
                <a16:creationId xmlns:a16="http://schemas.microsoft.com/office/drawing/2014/main" id="{75475CDA-63C7-4693-BB44-8BAF23E9CAE9}"/>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19532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pic>
        <p:nvPicPr>
          <p:cNvPr id="6" name="Picture 5">
            <a:extLst>
              <a:ext uri="{FF2B5EF4-FFF2-40B4-BE49-F238E27FC236}">
                <a16:creationId xmlns:a16="http://schemas.microsoft.com/office/drawing/2014/main" id="{51C23031-47AE-491F-99F1-27F232228E9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802166" y="1505720"/>
            <a:ext cx="10303061" cy="4614912"/>
          </a:xfrm>
          <a:prstGeom prst="rect">
            <a:avLst/>
          </a:prstGeom>
          <a:effectLst/>
        </p:spPr>
      </p:pic>
      <p:sp>
        <p:nvSpPr>
          <p:cNvPr id="8" name="Title 1">
            <a:extLst>
              <a:ext uri="{FF2B5EF4-FFF2-40B4-BE49-F238E27FC236}">
                <a16:creationId xmlns:a16="http://schemas.microsoft.com/office/drawing/2014/main" id="{751150E2-B9D4-443F-9E04-90DBA3F0EAD9}"/>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2E2C4D95-EBE2-4EC6-93C4-4FC9AE56003F}"/>
              </a:ext>
            </a:extLst>
          </p:cNvPr>
          <p:cNvSpPr txBox="1"/>
          <p:nvPr/>
        </p:nvSpPr>
        <p:spPr>
          <a:xfrm>
            <a:off x="86773" y="1857350"/>
            <a:ext cx="1796973" cy="3416320"/>
          </a:xfrm>
          <a:prstGeom prst="rect">
            <a:avLst/>
          </a:prstGeom>
          <a:noFill/>
        </p:spPr>
        <p:txBody>
          <a:bodyPr wrap="square" rtlCol="0">
            <a:spAutoFit/>
          </a:bodyPr>
          <a:lstStyle/>
          <a:p>
            <a:r>
              <a:rPr lang="el-GR" sz="3600" b="1" dirty="0">
                <a:solidFill>
                  <a:schemeClr val="accent1">
                    <a:lumMod val="75000"/>
                  </a:schemeClr>
                </a:solidFill>
                <a:latin typeface="Calibri" panose="020F0502020204030204" pitchFamily="34" charset="0"/>
                <a:cs typeface="Calibri" panose="020F0502020204030204" pitchFamily="34" charset="0"/>
              </a:rPr>
              <a:t>Έγκυρο </a:t>
            </a:r>
            <a:r>
              <a:rPr lang="el-GR" sz="3600" b="1" dirty="0" err="1">
                <a:solidFill>
                  <a:schemeClr val="accent1">
                    <a:lumMod val="75000"/>
                  </a:schemeClr>
                </a:solidFill>
                <a:latin typeface="Calibri" panose="020F0502020204030204" pitchFamily="34" charset="0"/>
                <a:cs typeface="Calibri" panose="020F0502020204030204" pitchFamily="34" charset="0"/>
              </a:rPr>
              <a:t>κομμα</a:t>
            </a:r>
            <a:r>
              <a:rPr lang="el-GR" sz="3600" b="1" dirty="0">
                <a:solidFill>
                  <a:schemeClr val="accent1">
                    <a:lumMod val="75000"/>
                  </a:schemeClr>
                </a:solidFill>
                <a:latin typeface="Calibri" panose="020F0502020204030204" pitchFamily="34" charset="0"/>
                <a:cs typeface="Calibri" panose="020F0502020204030204" pitchFamily="34" charset="0"/>
              </a:rPr>
              <a:t>-</a:t>
            </a:r>
          </a:p>
          <a:p>
            <a:r>
              <a:rPr lang="el-GR" sz="3600" b="1" dirty="0" err="1">
                <a:solidFill>
                  <a:schemeClr val="accent1">
                    <a:lumMod val="75000"/>
                  </a:schemeClr>
                </a:solidFill>
                <a:latin typeface="Calibri" panose="020F0502020204030204" pitchFamily="34" charset="0"/>
                <a:cs typeface="Calibri" panose="020F0502020204030204" pitchFamily="34" charset="0"/>
              </a:rPr>
              <a:t>τικό</a:t>
            </a:r>
            <a:r>
              <a:rPr lang="el-GR" sz="3600" b="1" dirty="0">
                <a:solidFill>
                  <a:schemeClr val="accent1">
                    <a:lumMod val="75000"/>
                  </a:schemeClr>
                </a:solidFill>
                <a:latin typeface="Calibri" panose="020F0502020204030204" pitchFamily="34" charset="0"/>
                <a:cs typeface="Calibri" panose="020F0502020204030204" pitchFamily="34" charset="0"/>
              </a:rPr>
              <a:t> &amp; σταυροί </a:t>
            </a:r>
            <a:r>
              <a:rPr lang="el-GR" sz="3600" b="1" dirty="0" err="1">
                <a:solidFill>
                  <a:schemeClr val="accent1">
                    <a:lumMod val="75000"/>
                  </a:schemeClr>
                </a:solidFill>
                <a:latin typeface="Calibri" panose="020F0502020204030204" pitchFamily="34" charset="0"/>
                <a:cs typeface="Calibri" panose="020F0502020204030204" pitchFamily="34" charset="0"/>
              </a:rPr>
              <a:t>προτί</a:t>
            </a:r>
            <a:r>
              <a:rPr lang="el-GR" sz="3600" b="1" dirty="0">
                <a:solidFill>
                  <a:schemeClr val="accent1">
                    <a:lumMod val="75000"/>
                  </a:schemeClr>
                </a:solidFill>
                <a:latin typeface="Calibri" panose="020F0502020204030204" pitchFamily="34" charset="0"/>
                <a:cs typeface="Calibri" panose="020F0502020204030204" pitchFamily="34" charset="0"/>
              </a:rPr>
              <a:t>-</a:t>
            </a:r>
          </a:p>
          <a:p>
            <a:r>
              <a:rPr lang="el-GR" sz="3600" b="1" dirty="0" err="1">
                <a:solidFill>
                  <a:schemeClr val="accent1">
                    <a:lumMod val="75000"/>
                  </a:schemeClr>
                </a:solidFill>
                <a:latin typeface="Calibri" panose="020F0502020204030204" pitchFamily="34" charset="0"/>
                <a:cs typeface="Calibri" panose="020F0502020204030204" pitchFamily="34" charset="0"/>
              </a:rPr>
              <a:t>μησης</a:t>
            </a:r>
            <a:endParaRPr lang="el-GR" sz="3600" b="1" dirty="0">
              <a:solidFill>
                <a:schemeClr val="accent1">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2844935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pic>
        <p:nvPicPr>
          <p:cNvPr id="4" name="Picture 3">
            <a:extLst>
              <a:ext uri="{FF2B5EF4-FFF2-40B4-BE49-F238E27FC236}">
                <a16:creationId xmlns:a16="http://schemas.microsoft.com/office/drawing/2014/main" id="{1AC91E45-B519-442A-B136-604B18628BA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845607" y="1266738"/>
            <a:ext cx="6500786" cy="5402062"/>
          </a:xfrm>
          <a:prstGeom prst="rect">
            <a:avLst/>
          </a:prstGeom>
          <a:effectLst/>
        </p:spPr>
      </p:pic>
      <p:sp>
        <p:nvSpPr>
          <p:cNvPr id="8" name="Title 1">
            <a:extLst>
              <a:ext uri="{FF2B5EF4-FFF2-40B4-BE49-F238E27FC236}">
                <a16:creationId xmlns:a16="http://schemas.microsoft.com/office/drawing/2014/main" id="{B119BEA8-1756-488C-AF35-1B3C85780AA0}"/>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380752D7-ABFD-4215-BE39-C4BD0489ED73}"/>
              </a:ext>
            </a:extLst>
          </p:cNvPr>
          <p:cNvSpPr txBox="1"/>
          <p:nvPr/>
        </p:nvSpPr>
        <p:spPr>
          <a:xfrm>
            <a:off x="106652" y="2543150"/>
            <a:ext cx="2666366" cy="2308324"/>
          </a:xfrm>
          <a:prstGeom prst="rect">
            <a:avLst/>
          </a:prstGeom>
          <a:noFill/>
        </p:spPr>
        <p:txBody>
          <a:bodyPr wrap="square" rtlCol="0">
            <a:spAutoFit/>
          </a:bodyPr>
          <a:lstStyle/>
          <a:p>
            <a:r>
              <a:rPr lang="el-GR" sz="3600" b="1" dirty="0">
                <a:solidFill>
                  <a:schemeClr val="accent1">
                    <a:lumMod val="75000"/>
                  </a:schemeClr>
                </a:solidFill>
                <a:latin typeface="Calibri" panose="020F0502020204030204" pitchFamily="34" charset="0"/>
                <a:cs typeface="Calibri" panose="020F0502020204030204" pitchFamily="34" charset="0"/>
              </a:rPr>
              <a:t>Έγκυρο κομματικό &amp; σταυρός προτίμησης</a:t>
            </a:r>
          </a:p>
        </p:txBody>
      </p:sp>
    </p:spTree>
    <p:extLst>
      <p:ext uri="{BB962C8B-B14F-4D97-AF65-F5344CB8AC3E}">
        <p14:creationId xmlns:p14="http://schemas.microsoft.com/office/powerpoint/2010/main" val="16484277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pic>
        <p:nvPicPr>
          <p:cNvPr id="6" name="Picture 5">
            <a:extLst>
              <a:ext uri="{FF2B5EF4-FFF2-40B4-BE49-F238E27FC236}">
                <a16:creationId xmlns:a16="http://schemas.microsoft.com/office/drawing/2014/main" id="{2FDD54A3-E4FB-437C-AD64-CEFCD6944BB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648572" y="1218301"/>
            <a:ext cx="6894856" cy="5559962"/>
          </a:xfrm>
          <a:prstGeom prst="rect">
            <a:avLst/>
          </a:prstGeom>
          <a:effectLst>
            <a:glow rad="63500">
              <a:schemeClr val="accent3">
                <a:satMod val="175000"/>
                <a:alpha val="40000"/>
              </a:schemeClr>
            </a:glow>
          </a:effectLst>
        </p:spPr>
      </p:pic>
      <p:sp>
        <p:nvSpPr>
          <p:cNvPr id="8" name="Title 1">
            <a:extLst>
              <a:ext uri="{FF2B5EF4-FFF2-40B4-BE49-F238E27FC236}">
                <a16:creationId xmlns:a16="http://schemas.microsoft.com/office/drawing/2014/main" id="{0F99BF98-3411-4459-9EF9-7CE47BEE586A}"/>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C87ADC7C-354A-4E18-AC18-8DF1610860F1}"/>
              </a:ext>
            </a:extLst>
          </p:cNvPr>
          <p:cNvSpPr txBox="1"/>
          <p:nvPr/>
        </p:nvSpPr>
        <p:spPr>
          <a:xfrm>
            <a:off x="76835" y="2662420"/>
            <a:ext cx="2666366" cy="2308324"/>
          </a:xfrm>
          <a:prstGeom prst="rect">
            <a:avLst/>
          </a:prstGeom>
          <a:noFill/>
        </p:spPr>
        <p:txBody>
          <a:bodyPr wrap="square" rtlCol="0">
            <a:spAutoFit/>
          </a:bodyPr>
          <a:lstStyle/>
          <a:p>
            <a:r>
              <a:rPr lang="el-GR" sz="3600" b="1" dirty="0">
                <a:solidFill>
                  <a:schemeClr val="accent1">
                    <a:lumMod val="75000"/>
                  </a:schemeClr>
                </a:solidFill>
                <a:latin typeface="Calibri" panose="020F0502020204030204" pitchFamily="34" charset="0"/>
                <a:cs typeface="Calibri" panose="020F0502020204030204" pitchFamily="34" charset="0"/>
              </a:rPr>
              <a:t>Έγκυρο κομματικό &amp; σταυρός προτίμησης</a:t>
            </a:r>
          </a:p>
        </p:txBody>
      </p:sp>
    </p:spTree>
    <p:extLst>
      <p:ext uri="{BB962C8B-B14F-4D97-AF65-F5344CB8AC3E}">
        <p14:creationId xmlns:p14="http://schemas.microsoft.com/office/powerpoint/2010/main" val="211966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sp>
        <p:nvSpPr>
          <p:cNvPr id="2" name="Title 1">
            <a:extLst>
              <a:ext uri="{FF2B5EF4-FFF2-40B4-BE49-F238E27FC236}">
                <a16:creationId xmlns:a16="http://schemas.microsoft.com/office/drawing/2014/main" id="{0D9BCE53-E8D5-4CBC-AAC9-E769DF0376D2}"/>
              </a:ext>
            </a:extLst>
          </p:cNvPr>
          <p:cNvSpPr>
            <a:spLocks noGrp="1"/>
          </p:cNvSpPr>
          <p:nvPr>
            <p:ph type="title"/>
          </p:nvPr>
        </p:nvSpPr>
        <p:spPr>
          <a:xfrm>
            <a:off x="581192" y="795131"/>
            <a:ext cx="11029616" cy="740054"/>
          </a:xfrm>
        </p:spPr>
        <p:txBody>
          <a:bodyPr>
            <a:noAutofit/>
          </a:bodyPr>
          <a:lstStyle/>
          <a:p>
            <a:pPr algn="ctr"/>
            <a:r>
              <a:rPr lang="el-GR" sz="3200" b="1" dirty="0" err="1">
                <a:solidFill>
                  <a:srgbClr val="0070C0"/>
                </a:solidFill>
              </a:rPr>
              <a:t>Προετοιμασια</a:t>
            </a:r>
            <a:r>
              <a:rPr lang="el-GR" sz="3200" b="1" dirty="0">
                <a:solidFill>
                  <a:srgbClr val="0070C0"/>
                </a:solidFill>
              </a:rPr>
              <a:t> </a:t>
            </a:r>
            <a:r>
              <a:rPr lang="el-GR" sz="3200" b="1" dirty="0" err="1">
                <a:solidFill>
                  <a:srgbClr val="0070C0"/>
                </a:solidFill>
              </a:rPr>
              <a:t>υπαλληλων</a:t>
            </a:r>
            <a:r>
              <a:rPr lang="el-GR" sz="3200" b="1" dirty="0">
                <a:solidFill>
                  <a:srgbClr val="0070C0"/>
                </a:solidFill>
              </a:rPr>
              <a:t> </a:t>
            </a:r>
            <a:r>
              <a:rPr lang="el-GR" sz="3200" b="1" dirty="0" err="1">
                <a:solidFill>
                  <a:srgbClr val="0070C0"/>
                </a:solidFill>
              </a:rPr>
              <a:t>εκλογικων</a:t>
            </a:r>
            <a:r>
              <a:rPr lang="el-GR" sz="3200" b="1" dirty="0">
                <a:solidFill>
                  <a:srgbClr val="0070C0"/>
                </a:solidFill>
              </a:rPr>
              <a:t> </a:t>
            </a:r>
            <a:r>
              <a:rPr lang="el-GR" sz="3200" b="1" dirty="0" err="1">
                <a:solidFill>
                  <a:srgbClr val="0070C0"/>
                </a:solidFill>
              </a:rPr>
              <a:t>κεντρων</a:t>
            </a:r>
            <a:endParaRPr lang="el-GR" sz="3200" b="1" dirty="0">
              <a:solidFill>
                <a:srgbClr val="0070C0"/>
              </a:solidFill>
            </a:endParaRPr>
          </a:p>
        </p:txBody>
      </p:sp>
      <p:sp>
        <p:nvSpPr>
          <p:cNvPr id="3" name="Content Placeholder 2">
            <a:extLst>
              <a:ext uri="{FF2B5EF4-FFF2-40B4-BE49-F238E27FC236}">
                <a16:creationId xmlns:a16="http://schemas.microsoft.com/office/drawing/2014/main" id="{3B50D4AF-EC90-468D-8666-6F753BAE82BE}"/>
              </a:ext>
            </a:extLst>
          </p:cNvPr>
          <p:cNvSpPr>
            <a:spLocks noGrp="1"/>
          </p:cNvSpPr>
          <p:nvPr>
            <p:ph idx="1"/>
          </p:nvPr>
        </p:nvSpPr>
        <p:spPr>
          <a:xfrm>
            <a:off x="581192" y="1535186"/>
            <a:ext cx="11029615" cy="4345498"/>
          </a:xfrm>
        </p:spPr>
        <p:txBody>
          <a:bodyPr>
            <a:noAutofit/>
          </a:bodyPr>
          <a:lstStyle/>
          <a:p>
            <a:pPr marL="274320" indent="-274320">
              <a:lnSpc>
                <a:spcPct val="100000"/>
              </a:lnSpc>
              <a:spcBef>
                <a:spcPts val="0"/>
              </a:spcBef>
              <a:spcAft>
                <a:spcPts val="0"/>
              </a:spcAft>
              <a:buClr>
                <a:schemeClr val="accent3"/>
              </a:buClr>
              <a:buFont typeface="Arial" pitchFamily="34" charset="0"/>
              <a:buChar char="•"/>
              <a:defRPr/>
            </a:pPr>
            <a:r>
              <a:rPr lang="el-GR" sz="2800" dirty="0"/>
              <a:t>Συνεννόηση </a:t>
            </a:r>
            <a:r>
              <a:rPr lang="el-GR" sz="2800" dirty="0" err="1"/>
              <a:t>Προεδρεύοντα</a:t>
            </a:r>
            <a:r>
              <a:rPr lang="el-GR" sz="2800" dirty="0"/>
              <a:t> με Βοηθούς</a:t>
            </a:r>
          </a:p>
          <a:p>
            <a:pPr marL="274320" indent="-274320">
              <a:lnSpc>
                <a:spcPct val="100000"/>
              </a:lnSpc>
              <a:spcBef>
                <a:spcPts val="0"/>
              </a:spcBef>
              <a:spcAft>
                <a:spcPts val="0"/>
              </a:spcAft>
              <a:buClr>
                <a:schemeClr val="accent3"/>
              </a:buClr>
              <a:buFont typeface="Arial" pitchFamily="34" charset="0"/>
              <a:buChar char="•"/>
              <a:defRPr/>
            </a:pPr>
            <a:r>
              <a:rPr lang="el-GR" sz="2800" dirty="0"/>
              <a:t>Ανάγνωση και κατανόηση των οδηγιών </a:t>
            </a:r>
          </a:p>
          <a:p>
            <a:pPr marL="274320" indent="-274320" algn="ctr">
              <a:lnSpc>
                <a:spcPct val="100000"/>
              </a:lnSpc>
              <a:spcBef>
                <a:spcPts val="0"/>
              </a:spcBef>
              <a:spcAft>
                <a:spcPts val="0"/>
              </a:spcAft>
              <a:buClr>
                <a:schemeClr val="accent3"/>
              </a:buClr>
              <a:buNone/>
              <a:defRPr/>
            </a:pPr>
            <a:r>
              <a:rPr lang="el-GR" sz="2800" dirty="0"/>
              <a:t>	</a:t>
            </a:r>
            <a:endParaRPr lang="en-US" sz="2800" dirty="0"/>
          </a:p>
          <a:p>
            <a:pPr marL="274320" indent="-274320" algn="ctr">
              <a:lnSpc>
                <a:spcPct val="100000"/>
              </a:lnSpc>
              <a:spcBef>
                <a:spcPts val="0"/>
              </a:spcBef>
              <a:spcAft>
                <a:spcPts val="0"/>
              </a:spcAft>
              <a:buClr>
                <a:schemeClr val="accent3"/>
              </a:buClr>
              <a:buNone/>
              <a:defRPr/>
            </a:pPr>
            <a:r>
              <a:rPr lang="el-GR" sz="2800" dirty="0"/>
              <a:t>Οι Κοινοτάρχες, Γραμματείς Κοινοτικών Συμβουλίων, Δημοτικοί Γραμματείς, Σχολικές Εφορείες και Διευθυντές Σχολείων είναι ειδοποιημένοι για να διευθετήσουν τα των εκλογικών κέντρων και να παράσχουν κάθε δυνατή διευκόλυνση για τη διεξαγωγή της ψηφοφορίας</a:t>
            </a:r>
          </a:p>
        </p:txBody>
      </p:sp>
    </p:spTree>
    <p:extLst>
      <p:ext uri="{BB962C8B-B14F-4D97-AF65-F5344CB8AC3E}">
        <p14:creationId xmlns:p14="http://schemas.microsoft.com/office/powerpoint/2010/main" val="11074109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sp>
        <p:nvSpPr>
          <p:cNvPr id="9" name="TextBox 8">
            <a:extLst>
              <a:ext uri="{FF2B5EF4-FFF2-40B4-BE49-F238E27FC236}">
                <a16:creationId xmlns:a16="http://schemas.microsoft.com/office/drawing/2014/main" id="{FF92280F-6FDA-4DF1-A0FA-E21D99C6AF71}"/>
              </a:ext>
            </a:extLst>
          </p:cNvPr>
          <p:cNvSpPr txBox="1"/>
          <p:nvPr/>
        </p:nvSpPr>
        <p:spPr>
          <a:xfrm>
            <a:off x="180372" y="2051832"/>
            <a:ext cx="2487473" cy="3539430"/>
          </a:xfrm>
          <a:prstGeom prst="rect">
            <a:avLst/>
          </a:prstGeom>
          <a:noFill/>
        </p:spPr>
        <p:txBody>
          <a:bodyPr wrap="square" rtlCol="0">
            <a:spAutoFit/>
          </a:bodyPr>
          <a:lstStyle/>
          <a:p>
            <a:r>
              <a:rPr lang="el-GR" sz="3200" b="1" dirty="0">
                <a:solidFill>
                  <a:schemeClr val="accent1">
                    <a:lumMod val="75000"/>
                  </a:schemeClr>
                </a:solidFill>
                <a:latin typeface="Calibri" panose="020F0502020204030204" pitchFamily="34" charset="0"/>
                <a:cs typeface="Calibri" panose="020F0502020204030204" pitchFamily="34" charset="0"/>
              </a:rPr>
              <a:t>Έγκυρο για μεμονωμένο υποψήφιο 17</a:t>
            </a:r>
          </a:p>
          <a:p>
            <a:r>
              <a:rPr lang="el-GR" sz="3200" b="1" dirty="0">
                <a:solidFill>
                  <a:srgbClr val="FF0000"/>
                </a:solidFill>
                <a:latin typeface="Calibri" panose="020F0502020204030204" pitchFamily="34" charset="0"/>
                <a:cs typeface="Calibri" panose="020F0502020204030204" pitchFamily="34" charset="0"/>
              </a:rPr>
              <a:t>Άκυρος ο σταυρός προτίμησης</a:t>
            </a:r>
          </a:p>
        </p:txBody>
      </p:sp>
      <p:pic>
        <p:nvPicPr>
          <p:cNvPr id="4" name="Picture 3">
            <a:extLst>
              <a:ext uri="{FF2B5EF4-FFF2-40B4-BE49-F238E27FC236}">
                <a16:creationId xmlns:a16="http://schemas.microsoft.com/office/drawing/2014/main" id="{F8C1407F-3D43-49A4-9800-8BFBB532452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667845" y="1266738"/>
            <a:ext cx="6856310" cy="5428695"/>
          </a:xfrm>
          <a:prstGeom prst="rect">
            <a:avLst/>
          </a:prstGeom>
          <a:effectLst/>
        </p:spPr>
      </p:pic>
      <p:sp>
        <p:nvSpPr>
          <p:cNvPr id="8" name="Title 1">
            <a:extLst>
              <a:ext uri="{FF2B5EF4-FFF2-40B4-BE49-F238E27FC236}">
                <a16:creationId xmlns:a16="http://schemas.microsoft.com/office/drawing/2014/main" id="{D5136E1C-D512-40FA-9C93-200F30F358D2}"/>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10382205"/>
      </p:ext>
    </p:extLst>
  </p:cSld>
  <p:clrMapOvr>
    <a:masterClrMapping/>
  </p:clrMapOvr>
  <p:transition spd="slow">
    <p:cove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sp>
        <p:nvSpPr>
          <p:cNvPr id="9" name="TextBox 8">
            <a:extLst>
              <a:ext uri="{FF2B5EF4-FFF2-40B4-BE49-F238E27FC236}">
                <a16:creationId xmlns:a16="http://schemas.microsoft.com/office/drawing/2014/main" id="{FF92280F-6FDA-4DF1-A0FA-E21D99C6AF71}"/>
              </a:ext>
            </a:extLst>
          </p:cNvPr>
          <p:cNvSpPr txBox="1"/>
          <p:nvPr/>
        </p:nvSpPr>
        <p:spPr>
          <a:xfrm>
            <a:off x="169122" y="1591167"/>
            <a:ext cx="2236336" cy="4524315"/>
          </a:xfrm>
          <a:prstGeom prst="rect">
            <a:avLst/>
          </a:prstGeom>
          <a:noFill/>
        </p:spPr>
        <p:txBody>
          <a:bodyPr wrap="square" rtlCol="0">
            <a:spAutoFit/>
          </a:bodyPr>
          <a:lstStyle/>
          <a:p>
            <a:r>
              <a:rPr lang="el-GR" sz="2400" b="1" dirty="0">
                <a:solidFill>
                  <a:schemeClr val="accent1">
                    <a:lumMod val="75000"/>
                  </a:schemeClr>
                </a:solidFill>
                <a:latin typeface="Calibri" panose="020F0502020204030204" pitchFamily="34" charset="0"/>
                <a:cs typeface="Calibri" panose="020F0502020204030204" pitchFamily="34" charset="0"/>
              </a:rPr>
              <a:t>Έγκυρο κομματικό</a:t>
            </a:r>
          </a:p>
          <a:p>
            <a:r>
              <a:rPr lang="el-GR" sz="2400" b="1" dirty="0">
                <a:solidFill>
                  <a:srgbClr val="FF0000"/>
                </a:solidFill>
                <a:latin typeface="Calibri" panose="020F0502020204030204" pitchFamily="34" charset="0"/>
                <a:cs typeface="Calibri" panose="020F0502020204030204" pitchFamily="34" charset="0"/>
              </a:rPr>
              <a:t>Άκυροι οι σταυροί προτίμησης, καθώς υπερβαίνουν τον μέγιστο καθορισμένο αριθμό για την Εκλογική Περιφέρεια</a:t>
            </a:r>
          </a:p>
        </p:txBody>
      </p:sp>
      <p:pic>
        <p:nvPicPr>
          <p:cNvPr id="6" name="Picture 5">
            <a:extLst>
              <a:ext uri="{FF2B5EF4-FFF2-40B4-BE49-F238E27FC236}">
                <a16:creationId xmlns:a16="http://schemas.microsoft.com/office/drawing/2014/main" id="{61857679-11EE-461A-884F-66521EC8727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547221" y="1935629"/>
            <a:ext cx="9286875" cy="3590925"/>
          </a:xfrm>
          <a:prstGeom prst="rect">
            <a:avLst/>
          </a:prstGeom>
          <a:effectLst>
            <a:glow rad="63500">
              <a:schemeClr val="accent3">
                <a:satMod val="175000"/>
                <a:alpha val="40000"/>
              </a:schemeClr>
            </a:glow>
          </a:effectLst>
        </p:spPr>
      </p:pic>
      <p:sp>
        <p:nvSpPr>
          <p:cNvPr id="8" name="Title 1">
            <a:extLst>
              <a:ext uri="{FF2B5EF4-FFF2-40B4-BE49-F238E27FC236}">
                <a16:creationId xmlns:a16="http://schemas.microsoft.com/office/drawing/2014/main" id="{6AE3D321-9A38-4A72-AD99-BB93103FE380}"/>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8477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sp>
        <p:nvSpPr>
          <p:cNvPr id="2" name="Title 1">
            <a:extLst>
              <a:ext uri="{FF2B5EF4-FFF2-40B4-BE49-F238E27FC236}">
                <a16:creationId xmlns:a16="http://schemas.microsoft.com/office/drawing/2014/main" id="{0D9BCE53-E8D5-4CBC-AAC9-E769DF0376D2}"/>
              </a:ext>
            </a:extLst>
          </p:cNvPr>
          <p:cNvSpPr>
            <a:spLocks noGrp="1"/>
          </p:cNvSpPr>
          <p:nvPr>
            <p:ph type="title"/>
          </p:nvPr>
        </p:nvSpPr>
        <p:spPr>
          <a:xfrm>
            <a:off x="581192" y="702156"/>
            <a:ext cx="11029616" cy="564582"/>
          </a:xfrm>
        </p:spPr>
        <p:txBody>
          <a:bodyPr>
            <a:normAutofit/>
          </a:bodyPr>
          <a:lstStyle/>
          <a:p>
            <a:pPr algn="ctr"/>
            <a:r>
              <a:rPr lang="el-GR" sz="2900" b="1" dirty="0" err="1">
                <a:solidFill>
                  <a:srgbClr val="0070C0"/>
                </a:solidFill>
              </a:rPr>
              <a:t>Παραδειγματα</a:t>
            </a:r>
            <a:r>
              <a:rPr lang="el-GR" sz="2900" b="1" dirty="0">
                <a:solidFill>
                  <a:srgbClr val="0070C0"/>
                </a:solidFill>
              </a:rPr>
              <a:t> </a:t>
            </a:r>
            <a:r>
              <a:rPr lang="el-GR" sz="2900" b="1" dirty="0" err="1">
                <a:solidFill>
                  <a:srgbClr val="0070C0"/>
                </a:solidFill>
              </a:rPr>
              <a:t>εγκυρων</a:t>
            </a:r>
            <a:r>
              <a:rPr lang="el-GR" sz="2900" b="1" dirty="0">
                <a:solidFill>
                  <a:srgbClr val="0070C0"/>
                </a:solidFill>
              </a:rPr>
              <a:t> &amp; </a:t>
            </a:r>
            <a:r>
              <a:rPr lang="el-GR" sz="2900" b="1" dirty="0" err="1">
                <a:solidFill>
                  <a:srgbClr val="0070C0"/>
                </a:solidFill>
              </a:rPr>
              <a:t>ακυρων</a:t>
            </a:r>
            <a:r>
              <a:rPr lang="el-GR" sz="2900" b="1" dirty="0">
                <a:solidFill>
                  <a:srgbClr val="0070C0"/>
                </a:solidFill>
              </a:rPr>
              <a:t> </a:t>
            </a:r>
            <a:r>
              <a:rPr lang="el-GR" sz="2900" b="1" dirty="0" err="1">
                <a:solidFill>
                  <a:srgbClr val="0070C0"/>
                </a:solidFill>
              </a:rPr>
              <a:t>ψηφοδελτιων</a:t>
            </a:r>
            <a:endParaRPr lang="el-GR" sz="2900" b="1" dirty="0">
              <a:solidFill>
                <a:srgbClr val="0070C0"/>
              </a:solidFill>
            </a:endParaRPr>
          </a:p>
        </p:txBody>
      </p:sp>
      <p:sp>
        <p:nvSpPr>
          <p:cNvPr id="9" name="TextBox 8">
            <a:extLst>
              <a:ext uri="{FF2B5EF4-FFF2-40B4-BE49-F238E27FC236}">
                <a16:creationId xmlns:a16="http://schemas.microsoft.com/office/drawing/2014/main" id="{FF92280F-6FDA-4DF1-A0FA-E21D99C6AF71}"/>
              </a:ext>
            </a:extLst>
          </p:cNvPr>
          <p:cNvSpPr txBox="1"/>
          <p:nvPr/>
        </p:nvSpPr>
        <p:spPr>
          <a:xfrm>
            <a:off x="250698" y="1424887"/>
            <a:ext cx="1988598" cy="4524315"/>
          </a:xfrm>
          <a:prstGeom prst="rect">
            <a:avLst/>
          </a:prstGeom>
          <a:noFill/>
        </p:spPr>
        <p:txBody>
          <a:bodyPr wrap="square" rtlCol="0">
            <a:spAutoFit/>
          </a:bodyPr>
          <a:lstStyle/>
          <a:p>
            <a:r>
              <a:rPr lang="el-GR" sz="2400" b="1" dirty="0">
                <a:solidFill>
                  <a:schemeClr val="accent1">
                    <a:lumMod val="75000"/>
                  </a:schemeClr>
                </a:solidFill>
              </a:rPr>
              <a:t>Έγκυρο κομματικό</a:t>
            </a:r>
            <a:endParaRPr lang="el-GR" sz="2400" b="1" dirty="0"/>
          </a:p>
          <a:p>
            <a:r>
              <a:rPr lang="el-GR" sz="2400" b="1" dirty="0">
                <a:solidFill>
                  <a:srgbClr val="FF0000"/>
                </a:solidFill>
              </a:rPr>
              <a:t>Άκυροι οι σταυροί προτίμησης, καθώς υπερβαίνουν το μέγιστο καθορισμένο αριθμό για την Εκλογική Περιφέρεια</a:t>
            </a:r>
          </a:p>
        </p:txBody>
      </p:sp>
      <p:pic>
        <p:nvPicPr>
          <p:cNvPr id="4" name="Picture 3">
            <a:extLst>
              <a:ext uri="{FF2B5EF4-FFF2-40B4-BE49-F238E27FC236}">
                <a16:creationId xmlns:a16="http://schemas.microsoft.com/office/drawing/2014/main" id="{3AC5FE0D-856B-4F39-AEB7-0169CADA8B0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343705" y="1778432"/>
            <a:ext cx="9342221" cy="3756748"/>
          </a:xfrm>
          <a:prstGeom prst="rect">
            <a:avLst/>
          </a:prstGeom>
          <a:effectLst>
            <a:glow rad="63500">
              <a:schemeClr val="accent3">
                <a:satMod val="175000"/>
                <a:alpha val="40000"/>
              </a:schemeClr>
            </a:glow>
          </a:effectLst>
        </p:spPr>
      </p:pic>
    </p:spTree>
    <p:extLst>
      <p:ext uri="{BB962C8B-B14F-4D97-AF65-F5344CB8AC3E}">
        <p14:creationId xmlns:p14="http://schemas.microsoft.com/office/powerpoint/2010/main" val="6625986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F92280F-6FDA-4DF1-A0FA-E21D99C6AF71}"/>
              </a:ext>
            </a:extLst>
          </p:cNvPr>
          <p:cNvSpPr txBox="1"/>
          <p:nvPr/>
        </p:nvSpPr>
        <p:spPr>
          <a:xfrm>
            <a:off x="120770" y="2093661"/>
            <a:ext cx="2098647" cy="3785652"/>
          </a:xfrm>
          <a:prstGeom prst="rect">
            <a:avLst/>
          </a:prstGeom>
          <a:noFill/>
        </p:spPr>
        <p:txBody>
          <a:bodyPr wrap="square" rtlCol="0">
            <a:spAutoFit/>
          </a:bodyPr>
          <a:lstStyle/>
          <a:p>
            <a:r>
              <a:rPr lang="el-GR" sz="2400" b="1" dirty="0">
                <a:solidFill>
                  <a:schemeClr val="accent1">
                    <a:lumMod val="75000"/>
                  </a:schemeClr>
                </a:solidFill>
                <a:latin typeface="Calibri" panose="020F0502020204030204" pitchFamily="34" charset="0"/>
                <a:cs typeface="Calibri" panose="020F0502020204030204" pitchFamily="34" charset="0"/>
              </a:rPr>
              <a:t>Έγκυρο κομματικό &amp; οι σταυροί προτίμησης που δόθηκαν στους υποψήφιους πέραν του αρχηγού κόμματος</a:t>
            </a:r>
          </a:p>
        </p:txBody>
      </p:sp>
      <p:pic>
        <p:nvPicPr>
          <p:cNvPr id="6" name="Picture 5">
            <a:extLst>
              <a:ext uri="{FF2B5EF4-FFF2-40B4-BE49-F238E27FC236}">
                <a16:creationId xmlns:a16="http://schemas.microsoft.com/office/drawing/2014/main" id="{2A939691-255E-471A-87CD-E171A82932B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19417" y="1266738"/>
            <a:ext cx="9627231" cy="5439499"/>
          </a:xfrm>
          <a:prstGeom prst="rect">
            <a:avLst/>
          </a:prstGeom>
          <a:effectLst/>
        </p:spPr>
      </p:pic>
      <p:sp>
        <p:nvSpPr>
          <p:cNvPr id="7" name="Title 1">
            <a:extLst>
              <a:ext uri="{FF2B5EF4-FFF2-40B4-BE49-F238E27FC236}">
                <a16:creationId xmlns:a16="http://schemas.microsoft.com/office/drawing/2014/main" id="{4C858230-BF59-4C8B-B6F5-5BD8397E9478}"/>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239730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F92280F-6FDA-4DF1-A0FA-E21D99C6AF71}"/>
              </a:ext>
            </a:extLst>
          </p:cNvPr>
          <p:cNvSpPr txBox="1"/>
          <p:nvPr/>
        </p:nvSpPr>
        <p:spPr>
          <a:xfrm>
            <a:off x="0" y="2874376"/>
            <a:ext cx="2234241" cy="2308324"/>
          </a:xfrm>
          <a:prstGeom prst="rect">
            <a:avLst/>
          </a:prstGeom>
          <a:noFill/>
        </p:spPr>
        <p:txBody>
          <a:bodyPr wrap="square" rtlCol="0">
            <a:spAutoFit/>
          </a:bodyPr>
          <a:lstStyle/>
          <a:p>
            <a:r>
              <a:rPr lang="el-GR" sz="2400" b="1" dirty="0">
                <a:solidFill>
                  <a:schemeClr val="accent1">
                    <a:lumMod val="75000"/>
                  </a:schemeClr>
                </a:solidFill>
                <a:latin typeface="Calibri" panose="020F0502020204030204" pitchFamily="34" charset="0"/>
                <a:cs typeface="Calibri" panose="020F0502020204030204" pitchFamily="34" charset="0"/>
              </a:rPr>
              <a:t>Έγκυρο κομματικό για το Συνδυασμό 8</a:t>
            </a:r>
          </a:p>
          <a:p>
            <a:r>
              <a:rPr lang="el-GR" sz="2400" b="1" dirty="0">
                <a:solidFill>
                  <a:srgbClr val="FF0000"/>
                </a:solidFill>
                <a:latin typeface="Calibri" panose="020F0502020204030204" pitchFamily="34" charset="0"/>
                <a:cs typeface="Calibri" panose="020F0502020204030204" pitchFamily="34" charset="0"/>
              </a:rPr>
              <a:t>Άκυροι οι σταυροί προτίμησης</a:t>
            </a:r>
          </a:p>
        </p:txBody>
      </p:sp>
      <p:pic>
        <p:nvPicPr>
          <p:cNvPr id="6" name="Picture 5">
            <a:extLst>
              <a:ext uri="{FF2B5EF4-FFF2-40B4-BE49-F238E27FC236}">
                <a16:creationId xmlns:a16="http://schemas.microsoft.com/office/drawing/2014/main" id="{45831FC1-2B74-4116-9A30-85D6C299037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rot="60000">
            <a:off x="2141595" y="1325538"/>
            <a:ext cx="9473586" cy="5406001"/>
          </a:xfrm>
          <a:prstGeom prst="rect">
            <a:avLst/>
          </a:prstGeom>
          <a:effectLst/>
        </p:spPr>
      </p:pic>
      <p:sp>
        <p:nvSpPr>
          <p:cNvPr id="7" name="Title 1">
            <a:extLst>
              <a:ext uri="{FF2B5EF4-FFF2-40B4-BE49-F238E27FC236}">
                <a16:creationId xmlns:a16="http://schemas.microsoft.com/office/drawing/2014/main" id="{19E8B506-B61D-49C6-9793-B20B03D06952}"/>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7575876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F92280F-6FDA-4DF1-A0FA-E21D99C6AF71}"/>
              </a:ext>
            </a:extLst>
          </p:cNvPr>
          <p:cNvSpPr txBox="1"/>
          <p:nvPr/>
        </p:nvSpPr>
        <p:spPr>
          <a:xfrm>
            <a:off x="260634" y="1651524"/>
            <a:ext cx="2204269" cy="4524315"/>
          </a:xfrm>
          <a:prstGeom prst="rect">
            <a:avLst/>
          </a:prstGeom>
          <a:noFill/>
        </p:spPr>
        <p:txBody>
          <a:bodyPr wrap="square" rtlCol="0">
            <a:spAutoFit/>
          </a:bodyPr>
          <a:lstStyle/>
          <a:p>
            <a:r>
              <a:rPr lang="el-GR" sz="2400" b="1" dirty="0">
                <a:solidFill>
                  <a:schemeClr val="accent1">
                    <a:lumMod val="75000"/>
                  </a:schemeClr>
                </a:solidFill>
              </a:rPr>
              <a:t>Έγκυρο κομματικό &amp; σταυρός προτίμησης για το Συνδυασμό 11</a:t>
            </a:r>
            <a:endParaRPr lang="el-GR" sz="2400" b="1" dirty="0"/>
          </a:p>
          <a:p>
            <a:r>
              <a:rPr lang="el-GR" sz="2400" b="1" dirty="0">
                <a:solidFill>
                  <a:srgbClr val="FF0000"/>
                </a:solidFill>
              </a:rPr>
              <a:t>Άκυροι οι σταυροί προτίμησης για τους Συνδυασμούς 9 και 12</a:t>
            </a:r>
          </a:p>
        </p:txBody>
      </p:sp>
      <p:pic>
        <p:nvPicPr>
          <p:cNvPr id="4" name="Picture 3">
            <a:extLst>
              <a:ext uri="{FF2B5EF4-FFF2-40B4-BE49-F238E27FC236}">
                <a16:creationId xmlns:a16="http://schemas.microsoft.com/office/drawing/2014/main" id="{D7D13A76-EAA9-46FF-BAE3-CFA446435BA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564323" y="1523524"/>
            <a:ext cx="9208700" cy="5149649"/>
          </a:xfrm>
          <a:prstGeom prst="rect">
            <a:avLst/>
          </a:prstGeom>
          <a:effectLst/>
        </p:spPr>
      </p:pic>
      <p:sp>
        <p:nvSpPr>
          <p:cNvPr id="7" name="Title 1">
            <a:extLst>
              <a:ext uri="{FF2B5EF4-FFF2-40B4-BE49-F238E27FC236}">
                <a16:creationId xmlns:a16="http://schemas.microsoft.com/office/drawing/2014/main" id="{7A0171AA-CE9A-41F3-8E0F-E2E869168E99}"/>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355041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C2B058-0C1E-4404-BBE6-0D5F37B19B6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19416" y="1423338"/>
            <a:ext cx="9420004" cy="5259564"/>
          </a:xfrm>
          <a:prstGeom prst="rect">
            <a:avLst/>
          </a:prstGeom>
          <a:effectLst/>
        </p:spPr>
      </p:pic>
      <p:sp>
        <p:nvSpPr>
          <p:cNvPr id="7" name="Title 1">
            <a:extLst>
              <a:ext uri="{FF2B5EF4-FFF2-40B4-BE49-F238E27FC236}">
                <a16:creationId xmlns:a16="http://schemas.microsoft.com/office/drawing/2014/main" id="{AAE4B507-66CC-4698-913C-ACAB7ECC399A}"/>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B8089029-1792-46E3-861B-3AF94783875B}"/>
              </a:ext>
            </a:extLst>
          </p:cNvPr>
          <p:cNvSpPr txBox="1"/>
          <p:nvPr/>
        </p:nvSpPr>
        <p:spPr>
          <a:xfrm>
            <a:off x="83418" y="3729954"/>
            <a:ext cx="1684998" cy="646331"/>
          </a:xfrm>
          <a:prstGeom prst="rect">
            <a:avLst/>
          </a:prstGeom>
          <a:noFill/>
        </p:spPr>
        <p:txBody>
          <a:bodyPr wrap="square" rtlCol="0">
            <a:spAutoFit/>
          </a:bodyPr>
          <a:lstStyle/>
          <a:p>
            <a:pPr algn="ctr"/>
            <a:r>
              <a:rPr lang="el-GR" sz="3600" b="1" dirty="0">
                <a:solidFill>
                  <a:srgbClr val="FF0000"/>
                </a:solidFill>
                <a:latin typeface="Calibri" panose="020F0502020204030204" pitchFamily="34" charset="0"/>
                <a:cs typeface="Calibri" panose="020F0502020204030204" pitchFamily="34" charset="0"/>
              </a:rPr>
              <a:t>Άκυρο</a:t>
            </a:r>
          </a:p>
        </p:txBody>
      </p:sp>
    </p:spTree>
    <p:extLst>
      <p:ext uri="{BB962C8B-B14F-4D97-AF65-F5344CB8AC3E}">
        <p14:creationId xmlns:p14="http://schemas.microsoft.com/office/powerpoint/2010/main" val="1687719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pic>
        <p:nvPicPr>
          <p:cNvPr id="4" name="Picture 3">
            <a:extLst>
              <a:ext uri="{FF2B5EF4-FFF2-40B4-BE49-F238E27FC236}">
                <a16:creationId xmlns:a16="http://schemas.microsoft.com/office/drawing/2014/main" id="{B62B5853-6012-4E93-A74B-84F51CB7524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810424" y="1323509"/>
            <a:ext cx="7131244" cy="5467499"/>
          </a:xfrm>
          <a:prstGeom prst="rect">
            <a:avLst/>
          </a:prstGeom>
          <a:effectLst/>
        </p:spPr>
      </p:pic>
      <p:sp>
        <p:nvSpPr>
          <p:cNvPr id="8" name="Title 1">
            <a:extLst>
              <a:ext uri="{FF2B5EF4-FFF2-40B4-BE49-F238E27FC236}">
                <a16:creationId xmlns:a16="http://schemas.microsoft.com/office/drawing/2014/main" id="{0BF6BA2A-5EE1-4C7A-80FE-59943BFC8E7C}"/>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CA9DE939-D262-4CAC-A0C1-B3DEB2A4E204}"/>
              </a:ext>
            </a:extLst>
          </p:cNvPr>
          <p:cNvSpPr txBox="1"/>
          <p:nvPr/>
        </p:nvSpPr>
        <p:spPr>
          <a:xfrm>
            <a:off x="83418" y="3734092"/>
            <a:ext cx="1684998" cy="646331"/>
          </a:xfrm>
          <a:prstGeom prst="rect">
            <a:avLst/>
          </a:prstGeom>
          <a:noFill/>
        </p:spPr>
        <p:txBody>
          <a:bodyPr wrap="square" rtlCol="0">
            <a:spAutoFit/>
          </a:bodyPr>
          <a:lstStyle/>
          <a:p>
            <a:pPr algn="ctr"/>
            <a:r>
              <a:rPr lang="el-GR" sz="3600" b="1" dirty="0">
                <a:solidFill>
                  <a:srgbClr val="FF0000"/>
                </a:solidFill>
                <a:latin typeface="Calibri" panose="020F0502020204030204" pitchFamily="34" charset="0"/>
                <a:cs typeface="Calibri" panose="020F0502020204030204" pitchFamily="34" charset="0"/>
              </a:rPr>
              <a:t>Άκυρο</a:t>
            </a:r>
          </a:p>
        </p:txBody>
      </p:sp>
    </p:spTree>
    <p:extLst>
      <p:ext uri="{BB962C8B-B14F-4D97-AF65-F5344CB8AC3E}">
        <p14:creationId xmlns:p14="http://schemas.microsoft.com/office/powerpoint/2010/main" val="3069207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pic>
        <p:nvPicPr>
          <p:cNvPr id="6" name="Picture 5">
            <a:extLst>
              <a:ext uri="{FF2B5EF4-FFF2-40B4-BE49-F238E27FC236}">
                <a16:creationId xmlns:a16="http://schemas.microsoft.com/office/drawing/2014/main" id="{314AE73D-D21F-4FAF-8912-971CEA59BF0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rot="120000">
            <a:off x="1367072" y="1727611"/>
            <a:ext cx="10422938" cy="4150646"/>
          </a:xfrm>
          <a:prstGeom prst="rect">
            <a:avLst/>
          </a:prstGeom>
          <a:effectLst/>
        </p:spPr>
      </p:pic>
      <p:sp>
        <p:nvSpPr>
          <p:cNvPr id="8" name="Title 1">
            <a:extLst>
              <a:ext uri="{FF2B5EF4-FFF2-40B4-BE49-F238E27FC236}">
                <a16:creationId xmlns:a16="http://schemas.microsoft.com/office/drawing/2014/main" id="{B3771C37-2D05-497E-8930-A0D76C108E2F}"/>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08B75F9A-8194-41B3-9910-96E1F5376121}"/>
              </a:ext>
            </a:extLst>
          </p:cNvPr>
          <p:cNvSpPr txBox="1"/>
          <p:nvPr/>
        </p:nvSpPr>
        <p:spPr>
          <a:xfrm>
            <a:off x="83418" y="3479768"/>
            <a:ext cx="1512469" cy="646331"/>
          </a:xfrm>
          <a:prstGeom prst="rect">
            <a:avLst/>
          </a:prstGeom>
          <a:noFill/>
        </p:spPr>
        <p:txBody>
          <a:bodyPr wrap="square" rtlCol="0">
            <a:spAutoFit/>
          </a:bodyPr>
          <a:lstStyle/>
          <a:p>
            <a:pPr algn="ctr"/>
            <a:r>
              <a:rPr lang="el-GR" sz="3600" b="1" dirty="0">
                <a:solidFill>
                  <a:srgbClr val="FF0000"/>
                </a:solidFill>
                <a:latin typeface="Calibri" panose="020F0502020204030204" pitchFamily="34" charset="0"/>
                <a:cs typeface="Calibri" panose="020F0502020204030204" pitchFamily="34" charset="0"/>
              </a:rPr>
              <a:t>Άκυρο</a:t>
            </a:r>
          </a:p>
        </p:txBody>
      </p:sp>
    </p:spTree>
    <p:extLst>
      <p:ext uri="{BB962C8B-B14F-4D97-AF65-F5344CB8AC3E}">
        <p14:creationId xmlns:p14="http://schemas.microsoft.com/office/powerpoint/2010/main" val="22662127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pic>
        <p:nvPicPr>
          <p:cNvPr id="8" name="Picture 7">
            <a:extLst>
              <a:ext uri="{FF2B5EF4-FFF2-40B4-BE49-F238E27FC236}">
                <a16:creationId xmlns:a16="http://schemas.microsoft.com/office/drawing/2014/main" id="{386C0623-2DC9-4C80-83F0-0C4C1A545A3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526959" y="1832042"/>
            <a:ext cx="10214314" cy="3580100"/>
          </a:xfrm>
          <a:prstGeom prst="rect">
            <a:avLst/>
          </a:prstGeom>
          <a:effectLst/>
        </p:spPr>
      </p:pic>
      <p:sp>
        <p:nvSpPr>
          <p:cNvPr id="10" name="Title 1">
            <a:extLst>
              <a:ext uri="{FF2B5EF4-FFF2-40B4-BE49-F238E27FC236}">
                <a16:creationId xmlns:a16="http://schemas.microsoft.com/office/drawing/2014/main" id="{764ACF23-EF3C-4FC0-BB22-AE93F2422CD2}"/>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BF344CCD-6A42-4801-A7F9-E08313307B0C}"/>
              </a:ext>
            </a:extLst>
          </p:cNvPr>
          <p:cNvSpPr txBox="1"/>
          <p:nvPr/>
        </p:nvSpPr>
        <p:spPr>
          <a:xfrm>
            <a:off x="83418" y="3706314"/>
            <a:ext cx="1529722" cy="646331"/>
          </a:xfrm>
          <a:prstGeom prst="rect">
            <a:avLst/>
          </a:prstGeom>
          <a:noFill/>
        </p:spPr>
        <p:txBody>
          <a:bodyPr wrap="square" rtlCol="0">
            <a:spAutoFit/>
          </a:bodyPr>
          <a:lstStyle/>
          <a:p>
            <a:pPr algn="ctr"/>
            <a:r>
              <a:rPr lang="el-GR" sz="3600" b="1" dirty="0">
                <a:solidFill>
                  <a:srgbClr val="FF0000"/>
                </a:solidFill>
                <a:latin typeface="Calibri" panose="020F0502020204030204" pitchFamily="34" charset="0"/>
                <a:cs typeface="Calibri" panose="020F0502020204030204" pitchFamily="34" charset="0"/>
              </a:rPr>
              <a:t>Άκυρο</a:t>
            </a:r>
          </a:p>
        </p:txBody>
      </p:sp>
    </p:spTree>
    <p:extLst>
      <p:ext uri="{BB962C8B-B14F-4D97-AF65-F5344CB8AC3E}">
        <p14:creationId xmlns:p14="http://schemas.microsoft.com/office/powerpoint/2010/main" val="14150736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sp>
        <p:nvSpPr>
          <p:cNvPr id="2" name="Title 1">
            <a:extLst>
              <a:ext uri="{FF2B5EF4-FFF2-40B4-BE49-F238E27FC236}">
                <a16:creationId xmlns:a16="http://schemas.microsoft.com/office/drawing/2014/main" id="{0D9BCE53-E8D5-4CBC-AAC9-E769DF0376D2}"/>
              </a:ext>
            </a:extLst>
          </p:cNvPr>
          <p:cNvSpPr>
            <a:spLocks noGrp="1"/>
          </p:cNvSpPr>
          <p:nvPr>
            <p:ph type="title"/>
          </p:nvPr>
        </p:nvSpPr>
        <p:spPr>
          <a:xfrm>
            <a:off x="581192" y="795131"/>
            <a:ext cx="11029616" cy="740054"/>
          </a:xfrm>
        </p:spPr>
        <p:txBody>
          <a:bodyPr>
            <a:noAutofit/>
          </a:bodyPr>
          <a:lstStyle/>
          <a:p>
            <a:pPr algn="ctr"/>
            <a:r>
              <a:rPr lang="el-GR" sz="3600" b="1" dirty="0" err="1">
                <a:solidFill>
                  <a:srgbClr val="0070C0"/>
                </a:solidFill>
              </a:rPr>
              <a:t>Ημερα</a:t>
            </a:r>
            <a:r>
              <a:rPr lang="el-GR" sz="3600" b="1" dirty="0">
                <a:solidFill>
                  <a:srgbClr val="0070C0"/>
                </a:solidFill>
              </a:rPr>
              <a:t> </a:t>
            </a:r>
            <a:r>
              <a:rPr lang="el-GR" sz="3600" b="1" dirty="0" err="1">
                <a:solidFill>
                  <a:srgbClr val="0070C0"/>
                </a:solidFill>
              </a:rPr>
              <a:t>διεξΑΓΩΓΗΣ</a:t>
            </a:r>
            <a:r>
              <a:rPr lang="el-GR" sz="3600" b="1" dirty="0">
                <a:solidFill>
                  <a:srgbClr val="0070C0"/>
                </a:solidFill>
              </a:rPr>
              <a:t> ΕΚΛΟΓΩΝ</a:t>
            </a:r>
          </a:p>
        </p:txBody>
      </p:sp>
      <p:sp>
        <p:nvSpPr>
          <p:cNvPr id="3" name="Content Placeholder 2">
            <a:extLst>
              <a:ext uri="{FF2B5EF4-FFF2-40B4-BE49-F238E27FC236}">
                <a16:creationId xmlns:a16="http://schemas.microsoft.com/office/drawing/2014/main" id="{3B50D4AF-EC90-468D-8666-6F753BAE82BE}"/>
              </a:ext>
            </a:extLst>
          </p:cNvPr>
          <p:cNvSpPr>
            <a:spLocks noGrp="1"/>
          </p:cNvSpPr>
          <p:nvPr>
            <p:ph idx="1"/>
          </p:nvPr>
        </p:nvSpPr>
        <p:spPr>
          <a:xfrm>
            <a:off x="581192" y="1451295"/>
            <a:ext cx="11029615" cy="4611575"/>
          </a:xfrm>
        </p:spPr>
        <p:txBody>
          <a:bodyPr>
            <a:noAutofit/>
          </a:bodyPr>
          <a:lstStyle/>
          <a:p>
            <a:pPr marL="0" indent="0">
              <a:spcBef>
                <a:spcPts val="0"/>
              </a:spcBef>
              <a:spcAft>
                <a:spcPts val="0"/>
              </a:spcAft>
              <a:buClr>
                <a:schemeClr val="accent3"/>
              </a:buClr>
              <a:buNone/>
              <a:defRPr/>
            </a:pPr>
            <a:r>
              <a:rPr lang="el-GR" sz="2400" dirty="0">
                <a:latin typeface="+mj-lt"/>
              </a:rPr>
              <a:t>Κατά τη διάρκεια της ψηφοφορίας, απαγορεύονται -</a:t>
            </a:r>
          </a:p>
          <a:p>
            <a:pPr marL="896938" indent="-273050">
              <a:spcBef>
                <a:spcPts val="0"/>
              </a:spcBef>
              <a:spcAft>
                <a:spcPts val="0"/>
              </a:spcAft>
              <a:buClr>
                <a:schemeClr val="accent3"/>
              </a:buClr>
              <a:buFont typeface="Arial" pitchFamily="34" charset="0"/>
              <a:buChar char="•"/>
              <a:defRPr/>
            </a:pPr>
            <a:r>
              <a:rPr lang="el-GR" sz="2400" dirty="0">
                <a:latin typeface="+mj-lt"/>
              </a:rPr>
              <a:t>η εγκατάσταση έξω από τα εκλογικά κέντρα επιτελείων με τραπέζια και καρέκλες</a:t>
            </a:r>
          </a:p>
          <a:p>
            <a:pPr marL="896938" indent="-273050">
              <a:spcBef>
                <a:spcPts val="0"/>
              </a:spcBef>
              <a:spcAft>
                <a:spcPts val="0"/>
              </a:spcAft>
              <a:buClr>
                <a:schemeClr val="accent3"/>
              </a:buClr>
              <a:buFont typeface="Arial" pitchFamily="34" charset="0"/>
              <a:buChar char="•"/>
              <a:defRPr/>
            </a:pPr>
            <a:r>
              <a:rPr lang="el-GR" sz="2400" dirty="0">
                <a:latin typeface="+mj-lt"/>
              </a:rPr>
              <a:t>ανάρτηση πινακίδων, αφισών και άλλου υλικού που σχετίζονται με τις εκλογές</a:t>
            </a:r>
          </a:p>
          <a:p>
            <a:pPr marL="896938" indent="-273050">
              <a:spcBef>
                <a:spcPts val="0"/>
              </a:spcBef>
              <a:spcAft>
                <a:spcPts val="0"/>
              </a:spcAft>
              <a:buClr>
                <a:schemeClr val="accent3"/>
              </a:buClr>
              <a:buFont typeface="Arial" pitchFamily="34" charset="0"/>
              <a:buChar char="•"/>
              <a:defRPr/>
            </a:pPr>
            <a:r>
              <a:rPr lang="el-GR" sz="2400" dirty="0">
                <a:latin typeface="+mj-lt"/>
              </a:rPr>
              <a:t>σχόλια, συζητήσεις</a:t>
            </a:r>
            <a:r>
              <a:rPr lang="en-US" sz="2400" dirty="0">
                <a:latin typeface="+mj-lt"/>
              </a:rPr>
              <a:t> </a:t>
            </a:r>
            <a:r>
              <a:rPr lang="el-GR" sz="2400" dirty="0">
                <a:latin typeface="+mj-lt"/>
              </a:rPr>
              <a:t>και προσπάθεια επηρεασμού ψηφοφόρων εντός και εκτός των εκλογικών κέντρων</a:t>
            </a:r>
          </a:p>
          <a:p>
            <a:pPr marL="623888" indent="0">
              <a:spcBef>
                <a:spcPts val="0"/>
              </a:spcBef>
              <a:spcAft>
                <a:spcPts val="0"/>
              </a:spcAft>
              <a:buClr>
                <a:schemeClr val="accent3"/>
              </a:buClr>
              <a:buNone/>
              <a:defRPr/>
            </a:pPr>
            <a:endParaRPr lang="el-GR" sz="1300" dirty="0">
              <a:latin typeface="+mj-lt"/>
            </a:endParaRPr>
          </a:p>
          <a:p>
            <a:pPr marL="623888" indent="0">
              <a:spcBef>
                <a:spcPts val="0"/>
              </a:spcBef>
              <a:spcAft>
                <a:spcPts val="0"/>
              </a:spcAft>
              <a:buClr>
                <a:schemeClr val="accent3"/>
              </a:buClr>
              <a:buNone/>
              <a:defRPr/>
            </a:pPr>
            <a:endParaRPr lang="el-GR" sz="1300" dirty="0">
              <a:latin typeface="+mj-lt"/>
            </a:endParaRPr>
          </a:p>
          <a:p>
            <a:pPr marL="274320" indent="-274320" algn="ctr">
              <a:spcBef>
                <a:spcPts val="0"/>
              </a:spcBef>
              <a:spcAft>
                <a:spcPts val="0"/>
              </a:spcAft>
              <a:buClr>
                <a:schemeClr val="accent3"/>
              </a:buClr>
              <a:buNone/>
              <a:defRPr/>
            </a:pPr>
            <a:r>
              <a:rPr lang="el-GR" sz="2400" dirty="0"/>
              <a:t>Όταν </a:t>
            </a:r>
            <a:r>
              <a:rPr lang="en-US" sz="2400" dirty="0"/>
              <a:t> </a:t>
            </a:r>
            <a:r>
              <a:rPr lang="el-GR" sz="2400" dirty="0"/>
              <a:t>και όπου εντοπίζονται τα πιο πάνω φαινόμενα, ο </a:t>
            </a:r>
            <a:r>
              <a:rPr lang="el-GR" sz="2400" dirty="0" err="1"/>
              <a:t>Προεδρεύοντες</a:t>
            </a:r>
            <a:r>
              <a:rPr lang="el-GR" sz="2400" dirty="0"/>
              <a:t>, σε συνεννόηση με την Αστυνομία, ενεργούν προς αποκατάσταση της τάξης </a:t>
            </a:r>
            <a:endParaRPr lang="el-GR" sz="2400" dirty="0">
              <a:latin typeface="+mj-lt"/>
            </a:endParaRPr>
          </a:p>
        </p:txBody>
      </p:sp>
      <p:pic>
        <p:nvPicPr>
          <p:cNvPr id="6" name="Picture 5" descr="C:\Documents and Settings\user\Local Settings\Temporary Internet Files\Content.IE5\7NR3QBD6\MCj04347500000[1].png">
            <a:extLst>
              <a:ext uri="{FF2B5EF4-FFF2-40B4-BE49-F238E27FC236}">
                <a16:creationId xmlns:a16="http://schemas.microsoft.com/office/drawing/2014/main" id="{9CC0C28E-3F47-45C3-95E5-A19C19E805D7}"/>
              </a:ext>
            </a:extLst>
          </p:cNvPr>
          <p:cNvPicPr>
            <a:picLocks noChangeAspect="1" noChangeArrowheads="1"/>
          </p:cNvPicPr>
          <p:nvPr/>
        </p:nvPicPr>
        <p:blipFill>
          <a:blip r:embed="rId3"/>
          <a:srcRect/>
          <a:stretch>
            <a:fillRect/>
          </a:stretch>
        </p:blipFill>
        <p:spPr bwMode="auto">
          <a:xfrm>
            <a:off x="5881686" y="4575653"/>
            <a:ext cx="428625" cy="4286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724738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000" tmFilter="0, 0; .2, .5; .8, .5; 1, 0"/>
                                        <p:tgtEl>
                                          <p:spTgt spid="6"/>
                                        </p:tgtEl>
                                      </p:cBhvr>
                                    </p:animEffect>
                                    <p:animScale>
                                      <p:cBhvr>
                                        <p:cTn id="7" dur="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pic>
        <p:nvPicPr>
          <p:cNvPr id="4" name="Picture 3">
            <a:extLst>
              <a:ext uri="{FF2B5EF4-FFF2-40B4-BE49-F238E27FC236}">
                <a16:creationId xmlns:a16="http://schemas.microsoft.com/office/drawing/2014/main" id="{B049FB32-D9B3-442C-80FD-CA4101BCD55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763015" y="1384918"/>
            <a:ext cx="6781596" cy="5206752"/>
          </a:xfrm>
          <a:prstGeom prst="rect">
            <a:avLst/>
          </a:prstGeom>
          <a:effectLst/>
        </p:spPr>
      </p:pic>
      <p:sp>
        <p:nvSpPr>
          <p:cNvPr id="8" name="Title 1">
            <a:extLst>
              <a:ext uri="{FF2B5EF4-FFF2-40B4-BE49-F238E27FC236}">
                <a16:creationId xmlns:a16="http://schemas.microsoft.com/office/drawing/2014/main" id="{5F8CF60B-5EC4-4DA0-B3E5-50ECF019ACE1}"/>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3A04DA20-01DF-46E4-A81F-CE58F9DB04DB}"/>
              </a:ext>
            </a:extLst>
          </p:cNvPr>
          <p:cNvSpPr txBox="1"/>
          <p:nvPr/>
        </p:nvSpPr>
        <p:spPr>
          <a:xfrm>
            <a:off x="144225" y="3665128"/>
            <a:ext cx="1684998" cy="646331"/>
          </a:xfrm>
          <a:prstGeom prst="rect">
            <a:avLst/>
          </a:prstGeom>
          <a:noFill/>
        </p:spPr>
        <p:txBody>
          <a:bodyPr wrap="square" rtlCol="0">
            <a:spAutoFit/>
          </a:bodyPr>
          <a:lstStyle/>
          <a:p>
            <a:pPr algn="ctr"/>
            <a:r>
              <a:rPr lang="el-GR" sz="3600" b="1" dirty="0">
                <a:solidFill>
                  <a:srgbClr val="FF0000"/>
                </a:solidFill>
                <a:latin typeface="Calibri" panose="020F0502020204030204" pitchFamily="34" charset="0"/>
                <a:cs typeface="Calibri" panose="020F0502020204030204" pitchFamily="34" charset="0"/>
              </a:rPr>
              <a:t>Άκυρο</a:t>
            </a:r>
          </a:p>
        </p:txBody>
      </p:sp>
    </p:spTree>
    <p:extLst>
      <p:ext uri="{BB962C8B-B14F-4D97-AF65-F5344CB8AC3E}">
        <p14:creationId xmlns:p14="http://schemas.microsoft.com/office/powerpoint/2010/main" val="278378496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pic>
        <p:nvPicPr>
          <p:cNvPr id="6" name="Picture 5">
            <a:extLst>
              <a:ext uri="{FF2B5EF4-FFF2-40B4-BE49-F238E27FC236}">
                <a16:creationId xmlns:a16="http://schemas.microsoft.com/office/drawing/2014/main" id="{5F2DD685-44A3-4896-9795-D5B93731940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646282" y="1654367"/>
            <a:ext cx="10522273" cy="3822305"/>
          </a:xfrm>
          <a:prstGeom prst="rect">
            <a:avLst/>
          </a:prstGeom>
          <a:effectLst/>
        </p:spPr>
      </p:pic>
      <p:sp>
        <p:nvSpPr>
          <p:cNvPr id="8" name="Title 1">
            <a:extLst>
              <a:ext uri="{FF2B5EF4-FFF2-40B4-BE49-F238E27FC236}">
                <a16:creationId xmlns:a16="http://schemas.microsoft.com/office/drawing/2014/main" id="{F1A48225-6D96-464B-ABC6-C0F6671DEBC1}"/>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A85FD1D9-79C2-4A24-A5AB-5367968FCFF2}"/>
              </a:ext>
            </a:extLst>
          </p:cNvPr>
          <p:cNvSpPr txBox="1"/>
          <p:nvPr/>
        </p:nvSpPr>
        <p:spPr>
          <a:xfrm>
            <a:off x="83418" y="3242353"/>
            <a:ext cx="1562864" cy="646331"/>
          </a:xfrm>
          <a:prstGeom prst="rect">
            <a:avLst/>
          </a:prstGeom>
          <a:noFill/>
        </p:spPr>
        <p:txBody>
          <a:bodyPr wrap="square" rtlCol="0">
            <a:spAutoFit/>
          </a:bodyPr>
          <a:lstStyle/>
          <a:p>
            <a:pPr algn="ctr"/>
            <a:r>
              <a:rPr lang="el-GR" sz="3600" b="1" dirty="0">
                <a:solidFill>
                  <a:srgbClr val="FF0000"/>
                </a:solidFill>
                <a:latin typeface="Calibri" panose="020F0502020204030204" pitchFamily="34" charset="0"/>
                <a:cs typeface="Calibri" panose="020F0502020204030204" pitchFamily="34" charset="0"/>
              </a:rPr>
              <a:t>Άκυρο</a:t>
            </a:r>
          </a:p>
        </p:txBody>
      </p:sp>
    </p:spTree>
    <p:extLst>
      <p:ext uri="{BB962C8B-B14F-4D97-AF65-F5344CB8AC3E}">
        <p14:creationId xmlns:p14="http://schemas.microsoft.com/office/powerpoint/2010/main" val="571382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pic>
        <p:nvPicPr>
          <p:cNvPr id="4" name="Picture 3">
            <a:extLst>
              <a:ext uri="{FF2B5EF4-FFF2-40B4-BE49-F238E27FC236}">
                <a16:creationId xmlns:a16="http://schemas.microsoft.com/office/drawing/2014/main" id="{698CD306-4E60-4D91-BE2D-DB96543CE20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b="1153"/>
          <a:stretch/>
        </p:blipFill>
        <p:spPr>
          <a:xfrm>
            <a:off x="2431915" y="1228221"/>
            <a:ext cx="7179013" cy="5562233"/>
          </a:xfrm>
          <a:prstGeom prst="rect">
            <a:avLst/>
          </a:prstGeom>
          <a:effectLst/>
        </p:spPr>
      </p:pic>
      <p:sp>
        <p:nvSpPr>
          <p:cNvPr id="8" name="TextBox 7">
            <a:extLst>
              <a:ext uri="{FF2B5EF4-FFF2-40B4-BE49-F238E27FC236}">
                <a16:creationId xmlns:a16="http://schemas.microsoft.com/office/drawing/2014/main" id="{57081CE1-4263-4BA9-A18B-FC4CC0EC6114}"/>
              </a:ext>
            </a:extLst>
          </p:cNvPr>
          <p:cNvSpPr txBox="1"/>
          <p:nvPr/>
        </p:nvSpPr>
        <p:spPr>
          <a:xfrm>
            <a:off x="83418" y="3686171"/>
            <a:ext cx="1684998" cy="646331"/>
          </a:xfrm>
          <a:prstGeom prst="rect">
            <a:avLst/>
          </a:prstGeom>
          <a:noFill/>
        </p:spPr>
        <p:txBody>
          <a:bodyPr wrap="square" rtlCol="0">
            <a:spAutoFit/>
          </a:bodyPr>
          <a:lstStyle/>
          <a:p>
            <a:pPr algn="ctr"/>
            <a:r>
              <a:rPr lang="el-GR" sz="3600" b="1" dirty="0">
                <a:solidFill>
                  <a:srgbClr val="FF0000"/>
                </a:solidFill>
                <a:latin typeface="Calibri" panose="020F0502020204030204" pitchFamily="34" charset="0"/>
                <a:cs typeface="Calibri" panose="020F0502020204030204" pitchFamily="34" charset="0"/>
              </a:rPr>
              <a:t>Άκυρο</a:t>
            </a:r>
          </a:p>
        </p:txBody>
      </p:sp>
    </p:spTree>
    <p:extLst>
      <p:ext uri="{BB962C8B-B14F-4D97-AF65-F5344CB8AC3E}">
        <p14:creationId xmlns:p14="http://schemas.microsoft.com/office/powerpoint/2010/main" val="41273281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pic>
        <p:nvPicPr>
          <p:cNvPr id="6" name="Picture 5">
            <a:extLst>
              <a:ext uri="{FF2B5EF4-FFF2-40B4-BE49-F238E27FC236}">
                <a16:creationId xmlns:a16="http://schemas.microsoft.com/office/drawing/2014/main" id="{A2452AEE-16B2-46E2-9036-26D193DE377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9895"/>
          <a:stretch/>
        </p:blipFill>
        <p:spPr>
          <a:xfrm>
            <a:off x="2315182" y="1266738"/>
            <a:ext cx="8022475" cy="5065404"/>
          </a:xfrm>
          <a:prstGeom prst="rect">
            <a:avLst/>
          </a:prstGeom>
          <a:effectLst/>
        </p:spPr>
      </p:pic>
      <p:sp>
        <p:nvSpPr>
          <p:cNvPr id="8" name="Title 1">
            <a:extLst>
              <a:ext uri="{FF2B5EF4-FFF2-40B4-BE49-F238E27FC236}">
                <a16:creationId xmlns:a16="http://schemas.microsoft.com/office/drawing/2014/main" id="{5C3E44A5-D013-4849-8016-071F057F2FC8}"/>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6FA3CD02-8956-4D6C-8EEF-2E4B833E6A4C}"/>
              </a:ext>
            </a:extLst>
          </p:cNvPr>
          <p:cNvSpPr txBox="1"/>
          <p:nvPr/>
        </p:nvSpPr>
        <p:spPr>
          <a:xfrm>
            <a:off x="83418" y="3476274"/>
            <a:ext cx="1684998" cy="646331"/>
          </a:xfrm>
          <a:prstGeom prst="rect">
            <a:avLst/>
          </a:prstGeom>
          <a:noFill/>
        </p:spPr>
        <p:txBody>
          <a:bodyPr wrap="square" rtlCol="0">
            <a:spAutoFit/>
          </a:bodyPr>
          <a:lstStyle/>
          <a:p>
            <a:pPr algn="ctr"/>
            <a:r>
              <a:rPr lang="el-GR" sz="3600" b="1" dirty="0">
                <a:solidFill>
                  <a:srgbClr val="FF0000"/>
                </a:solidFill>
                <a:latin typeface="Calibri" panose="020F0502020204030204" pitchFamily="34" charset="0"/>
                <a:cs typeface="Calibri" panose="020F0502020204030204" pitchFamily="34" charset="0"/>
              </a:rPr>
              <a:t>Άκυρο</a:t>
            </a:r>
          </a:p>
        </p:txBody>
      </p:sp>
    </p:spTree>
    <p:extLst>
      <p:ext uri="{BB962C8B-B14F-4D97-AF65-F5344CB8AC3E}">
        <p14:creationId xmlns:p14="http://schemas.microsoft.com/office/powerpoint/2010/main" val="225183977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pic>
        <p:nvPicPr>
          <p:cNvPr id="4" name="Picture 3">
            <a:extLst>
              <a:ext uri="{FF2B5EF4-FFF2-40B4-BE49-F238E27FC236}">
                <a16:creationId xmlns:a16="http://schemas.microsoft.com/office/drawing/2014/main" id="{2FC63E93-F643-4FF9-8329-A032FA2C811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713391" y="1385418"/>
            <a:ext cx="8274589" cy="5226873"/>
          </a:xfrm>
          <a:prstGeom prst="rect">
            <a:avLst/>
          </a:prstGeom>
          <a:effectLst/>
        </p:spPr>
      </p:pic>
      <p:sp>
        <p:nvSpPr>
          <p:cNvPr id="8" name="Title 1">
            <a:extLst>
              <a:ext uri="{FF2B5EF4-FFF2-40B4-BE49-F238E27FC236}">
                <a16:creationId xmlns:a16="http://schemas.microsoft.com/office/drawing/2014/main" id="{F01731A8-ADBA-4416-B9B2-456628192629}"/>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A7BD807F-B635-407D-B4A3-6F2033599616}"/>
              </a:ext>
            </a:extLst>
          </p:cNvPr>
          <p:cNvSpPr txBox="1"/>
          <p:nvPr/>
        </p:nvSpPr>
        <p:spPr>
          <a:xfrm>
            <a:off x="28393" y="3675688"/>
            <a:ext cx="1684998" cy="646331"/>
          </a:xfrm>
          <a:prstGeom prst="rect">
            <a:avLst/>
          </a:prstGeom>
          <a:noFill/>
        </p:spPr>
        <p:txBody>
          <a:bodyPr wrap="square" rtlCol="0">
            <a:spAutoFit/>
          </a:bodyPr>
          <a:lstStyle/>
          <a:p>
            <a:pPr algn="ctr"/>
            <a:r>
              <a:rPr lang="el-GR" sz="3600" b="1" dirty="0">
                <a:solidFill>
                  <a:srgbClr val="FF0000"/>
                </a:solidFill>
                <a:latin typeface="Calibri" panose="020F0502020204030204" pitchFamily="34" charset="0"/>
                <a:cs typeface="Calibri" panose="020F0502020204030204" pitchFamily="34" charset="0"/>
              </a:rPr>
              <a:t>Άκυρο</a:t>
            </a:r>
          </a:p>
        </p:txBody>
      </p:sp>
    </p:spTree>
    <p:extLst>
      <p:ext uri="{BB962C8B-B14F-4D97-AF65-F5344CB8AC3E}">
        <p14:creationId xmlns:p14="http://schemas.microsoft.com/office/powerpoint/2010/main" val="4195422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pic>
        <p:nvPicPr>
          <p:cNvPr id="6" name="Picture 5">
            <a:extLst>
              <a:ext uri="{FF2B5EF4-FFF2-40B4-BE49-F238E27FC236}">
                <a16:creationId xmlns:a16="http://schemas.microsoft.com/office/drawing/2014/main" id="{9DB97D1E-7B4F-4896-A6AB-25B57554ED4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766656" y="1341840"/>
            <a:ext cx="8711747" cy="4888137"/>
          </a:xfrm>
          <a:prstGeom prst="rect">
            <a:avLst/>
          </a:prstGeom>
          <a:effectLst/>
        </p:spPr>
      </p:pic>
      <p:sp>
        <p:nvSpPr>
          <p:cNvPr id="8" name="Title 1">
            <a:extLst>
              <a:ext uri="{FF2B5EF4-FFF2-40B4-BE49-F238E27FC236}">
                <a16:creationId xmlns:a16="http://schemas.microsoft.com/office/drawing/2014/main" id="{21BC15EC-D8F2-4CC1-908A-611C6E2B3A9C}"/>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F75117FF-7259-44C6-8C50-5748079B3259}"/>
              </a:ext>
            </a:extLst>
          </p:cNvPr>
          <p:cNvSpPr txBox="1"/>
          <p:nvPr/>
        </p:nvSpPr>
        <p:spPr>
          <a:xfrm>
            <a:off x="81658" y="3462742"/>
            <a:ext cx="1684998" cy="646331"/>
          </a:xfrm>
          <a:prstGeom prst="rect">
            <a:avLst/>
          </a:prstGeom>
          <a:noFill/>
        </p:spPr>
        <p:txBody>
          <a:bodyPr wrap="square" rtlCol="0">
            <a:spAutoFit/>
          </a:bodyPr>
          <a:lstStyle/>
          <a:p>
            <a:pPr algn="ctr"/>
            <a:r>
              <a:rPr lang="el-GR" sz="3600" b="1" dirty="0">
                <a:solidFill>
                  <a:srgbClr val="FF0000"/>
                </a:solidFill>
                <a:latin typeface="Calibri" panose="020F0502020204030204" pitchFamily="34" charset="0"/>
                <a:cs typeface="Calibri" panose="020F0502020204030204" pitchFamily="34" charset="0"/>
              </a:rPr>
              <a:t>Άκυρο</a:t>
            </a:r>
          </a:p>
        </p:txBody>
      </p:sp>
    </p:spTree>
    <p:extLst>
      <p:ext uri="{BB962C8B-B14F-4D97-AF65-F5344CB8AC3E}">
        <p14:creationId xmlns:p14="http://schemas.microsoft.com/office/powerpoint/2010/main" val="27776574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BCE53-E8D5-4CBC-AAC9-E769DF0376D2}"/>
              </a:ext>
            </a:extLst>
          </p:cNvPr>
          <p:cNvSpPr>
            <a:spLocks noGrp="1"/>
          </p:cNvSpPr>
          <p:nvPr>
            <p:ph type="title"/>
          </p:nvPr>
        </p:nvSpPr>
        <p:spPr>
          <a:xfrm>
            <a:off x="581192" y="702156"/>
            <a:ext cx="11029616" cy="564582"/>
          </a:xfrm>
        </p:spPr>
        <p:txBody>
          <a:bodyPr>
            <a:normAutofit/>
          </a:bodyPr>
          <a:lstStyle/>
          <a:p>
            <a:pPr algn="ctr"/>
            <a:r>
              <a:rPr lang="el-GR" sz="2900" b="1" dirty="0" err="1">
                <a:solidFill>
                  <a:srgbClr val="0070C0"/>
                </a:solidFill>
              </a:rPr>
              <a:t>Παραδειγματα</a:t>
            </a:r>
            <a:r>
              <a:rPr lang="el-GR" sz="2900" b="1" dirty="0">
                <a:solidFill>
                  <a:srgbClr val="0070C0"/>
                </a:solidFill>
              </a:rPr>
              <a:t> </a:t>
            </a:r>
            <a:r>
              <a:rPr lang="el-GR" sz="2900" b="1" dirty="0" err="1">
                <a:solidFill>
                  <a:srgbClr val="0070C0"/>
                </a:solidFill>
              </a:rPr>
              <a:t>εγκυρων</a:t>
            </a:r>
            <a:r>
              <a:rPr lang="el-GR" sz="2900" b="1" dirty="0">
                <a:solidFill>
                  <a:srgbClr val="0070C0"/>
                </a:solidFill>
              </a:rPr>
              <a:t> &amp; </a:t>
            </a:r>
            <a:r>
              <a:rPr lang="el-GR" sz="2900" b="1" dirty="0" err="1">
                <a:solidFill>
                  <a:srgbClr val="0070C0"/>
                </a:solidFill>
              </a:rPr>
              <a:t>ακυρων</a:t>
            </a:r>
            <a:r>
              <a:rPr lang="el-GR" sz="2900" b="1" dirty="0">
                <a:solidFill>
                  <a:srgbClr val="0070C0"/>
                </a:solidFill>
              </a:rPr>
              <a:t> </a:t>
            </a:r>
            <a:r>
              <a:rPr lang="el-GR" sz="2900" b="1" dirty="0" err="1">
                <a:solidFill>
                  <a:srgbClr val="0070C0"/>
                </a:solidFill>
              </a:rPr>
              <a:t>ψηφοδελτιων</a:t>
            </a:r>
            <a:endParaRPr lang="el-GR" sz="2900" b="1" dirty="0">
              <a:solidFill>
                <a:srgbClr val="0070C0"/>
              </a:solidFill>
            </a:endParaRPr>
          </a:p>
        </p:txBody>
      </p:sp>
      <p:sp>
        <p:nvSpPr>
          <p:cNvPr id="9" name="TextBox 8">
            <a:extLst>
              <a:ext uri="{FF2B5EF4-FFF2-40B4-BE49-F238E27FC236}">
                <a16:creationId xmlns:a16="http://schemas.microsoft.com/office/drawing/2014/main" id="{FF92280F-6FDA-4DF1-A0FA-E21D99C6AF71}"/>
              </a:ext>
            </a:extLst>
          </p:cNvPr>
          <p:cNvSpPr txBox="1"/>
          <p:nvPr/>
        </p:nvSpPr>
        <p:spPr>
          <a:xfrm>
            <a:off x="175387" y="3688024"/>
            <a:ext cx="1988598" cy="646331"/>
          </a:xfrm>
          <a:prstGeom prst="rect">
            <a:avLst/>
          </a:prstGeom>
          <a:noFill/>
        </p:spPr>
        <p:txBody>
          <a:bodyPr wrap="square" rtlCol="0">
            <a:spAutoFit/>
          </a:bodyPr>
          <a:lstStyle/>
          <a:p>
            <a:pPr algn="ctr"/>
            <a:r>
              <a:rPr lang="el-GR" sz="3600" b="1" dirty="0">
                <a:solidFill>
                  <a:srgbClr val="FF0000"/>
                </a:solidFill>
              </a:rPr>
              <a:t>Άκυρο</a:t>
            </a:r>
          </a:p>
        </p:txBody>
      </p:sp>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pic>
        <p:nvPicPr>
          <p:cNvPr id="4" name="Picture 3">
            <a:extLst>
              <a:ext uri="{FF2B5EF4-FFF2-40B4-BE49-F238E27FC236}">
                <a16:creationId xmlns:a16="http://schemas.microsoft.com/office/drawing/2014/main" id="{182DE1DB-8EF7-4384-A909-45FCE212AC0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rot="60000">
            <a:off x="2694565" y="1214127"/>
            <a:ext cx="6802870" cy="5594126"/>
          </a:xfrm>
          <a:prstGeom prst="rect">
            <a:avLst/>
          </a:prstGeom>
        </p:spPr>
      </p:pic>
    </p:spTree>
    <p:extLst>
      <p:ext uri="{BB962C8B-B14F-4D97-AF65-F5344CB8AC3E}">
        <p14:creationId xmlns:p14="http://schemas.microsoft.com/office/powerpoint/2010/main" val="2324680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864890-AA4B-4ACC-A5F7-4A7DE0F7FCC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629320" y="1199255"/>
            <a:ext cx="9849508" cy="5564280"/>
          </a:xfrm>
          <a:prstGeom prst="rect">
            <a:avLst/>
          </a:prstGeom>
          <a:effectLst/>
        </p:spPr>
      </p:pic>
      <p:sp>
        <p:nvSpPr>
          <p:cNvPr id="7" name="Title 1">
            <a:extLst>
              <a:ext uri="{FF2B5EF4-FFF2-40B4-BE49-F238E27FC236}">
                <a16:creationId xmlns:a16="http://schemas.microsoft.com/office/drawing/2014/main" id="{FD7BD6D6-0F1C-4F15-8CE2-47C779C4831F}"/>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B73EC0D5-B6CE-4BF5-81B3-465015017567}"/>
              </a:ext>
            </a:extLst>
          </p:cNvPr>
          <p:cNvSpPr txBox="1"/>
          <p:nvPr/>
        </p:nvSpPr>
        <p:spPr>
          <a:xfrm>
            <a:off x="83418" y="3706314"/>
            <a:ext cx="1684998" cy="646331"/>
          </a:xfrm>
          <a:prstGeom prst="rect">
            <a:avLst/>
          </a:prstGeom>
          <a:noFill/>
        </p:spPr>
        <p:txBody>
          <a:bodyPr wrap="square" rtlCol="0">
            <a:spAutoFit/>
          </a:bodyPr>
          <a:lstStyle/>
          <a:p>
            <a:pPr algn="ctr"/>
            <a:r>
              <a:rPr lang="el-GR" sz="3600" b="1" dirty="0">
                <a:solidFill>
                  <a:srgbClr val="FF0000"/>
                </a:solidFill>
                <a:latin typeface="Calibri" panose="020F0502020204030204" pitchFamily="34" charset="0"/>
                <a:cs typeface="Calibri" panose="020F0502020204030204" pitchFamily="34" charset="0"/>
              </a:rPr>
              <a:t>Άκυρο</a:t>
            </a:r>
          </a:p>
        </p:txBody>
      </p:sp>
    </p:spTree>
    <p:extLst>
      <p:ext uri="{BB962C8B-B14F-4D97-AF65-F5344CB8AC3E}">
        <p14:creationId xmlns:p14="http://schemas.microsoft.com/office/powerpoint/2010/main" val="106330265"/>
      </p:ext>
    </p:extLst>
  </p:cSld>
  <p:clrMapOvr>
    <a:masterClrMapping/>
  </p:clrMapOvr>
  <p:transition spd="med">
    <p:pull/>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081C50-C66A-4997-AC2F-B2C55476CE0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721882" y="1195715"/>
            <a:ext cx="9553637" cy="5415049"/>
          </a:xfrm>
          <a:prstGeom prst="rect">
            <a:avLst/>
          </a:prstGeom>
          <a:effectLst/>
        </p:spPr>
      </p:pic>
      <p:sp>
        <p:nvSpPr>
          <p:cNvPr id="7" name="Title 1">
            <a:extLst>
              <a:ext uri="{FF2B5EF4-FFF2-40B4-BE49-F238E27FC236}">
                <a16:creationId xmlns:a16="http://schemas.microsoft.com/office/drawing/2014/main" id="{15B15EDC-DF59-4E82-9438-7C27DC4F9BA7}"/>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1FF1096B-0913-41B7-9C2E-295009B6B8A5}"/>
              </a:ext>
            </a:extLst>
          </p:cNvPr>
          <p:cNvSpPr txBox="1"/>
          <p:nvPr/>
        </p:nvSpPr>
        <p:spPr>
          <a:xfrm>
            <a:off x="15412" y="3580073"/>
            <a:ext cx="1529722" cy="646331"/>
          </a:xfrm>
          <a:prstGeom prst="rect">
            <a:avLst/>
          </a:prstGeom>
          <a:noFill/>
        </p:spPr>
        <p:txBody>
          <a:bodyPr wrap="square" rtlCol="0">
            <a:spAutoFit/>
          </a:bodyPr>
          <a:lstStyle/>
          <a:p>
            <a:pPr algn="ctr"/>
            <a:r>
              <a:rPr lang="el-GR" sz="3600" b="1" dirty="0">
                <a:solidFill>
                  <a:srgbClr val="FF0000"/>
                </a:solidFill>
                <a:latin typeface="Calibri" panose="020F0502020204030204" pitchFamily="34" charset="0"/>
                <a:cs typeface="Calibri" panose="020F0502020204030204" pitchFamily="34" charset="0"/>
              </a:rPr>
              <a:t>Άκυρο</a:t>
            </a:r>
          </a:p>
        </p:txBody>
      </p:sp>
    </p:spTree>
    <p:extLst>
      <p:ext uri="{BB962C8B-B14F-4D97-AF65-F5344CB8AC3E}">
        <p14:creationId xmlns:p14="http://schemas.microsoft.com/office/powerpoint/2010/main" val="14704641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F92280F-6FDA-4DF1-A0FA-E21D99C6AF71}"/>
              </a:ext>
            </a:extLst>
          </p:cNvPr>
          <p:cNvSpPr txBox="1"/>
          <p:nvPr/>
        </p:nvSpPr>
        <p:spPr>
          <a:xfrm>
            <a:off x="105812" y="2313364"/>
            <a:ext cx="2047415" cy="3539430"/>
          </a:xfrm>
          <a:prstGeom prst="rect">
            <a:avLst/>
          </a:prstGeom>
          <a:noFill/>
        </p:spPr>
        <p:txBody>
          <a:bodyPr wrap="square" rtlCol="0">
            <a:spAutoFit/>
          </a:bodyPr>
          <a:lstStyle/>
          <a:p>
            <a:r>
              <a:rPr lang="el-GR" sz="3200" b="1" dirty="0">
                <a:solidFill>
                  <a:srgbClr val="FF0000"/>
                </a:solidFill>
                <a:latin typeface="Calibri" panose="020F0502020204030204" pitchFamily="34" charset="0"/>
                <a:cs typeface="Calibri" panose="020F0502020204030204" pitchFamily="34" charset="0"/>
              </a:rPr>
              <a:t>Άκυρο καθώς έχει </a:t>
            </a:r>
            <a:r>
              <a:rPr lang="el-GR" sz="3200" b="1" dirty="0" err="1">
                <a:solidFill>
                  <a:srgbClr val="FF0000"/>
                </a:solidFill>
                <a:latin typeface="Calibri" panose="020F0502020204030204" pitchFamily="34" charset="0"/>
                <a:cs typeface="Calibri" panose="020F0502020204030204" pitchFamily="34" charset="0"/>
              </a:rPr>
              <a:t>χρησιμο</a:t>
            </a:r>
            <a:r>
              <a:rPr lang="el-GR" sz="3200" b="1" dirty="0">
                <a:solidFill>
                  <a:srgbClr val="FF0000"/>
                </a:solidFill>
                <a:latin typeface="Calibri" panose="020F0502020204030204" pitchFamily="34" charset="0"/>
                <a:cs typeface="Calibri" panose="020F0502020204030204" pitchFamily="34" charset="0"/>
              </a:rPr>
              <a:t>-</a:t>
            </a:r>
          </a:p>
          <a:p>
            <a:r>
              <a:rPr lang="el-GR" sz="3200" b="1" dirty="0">
                <a:solidFill>
                  <a:srgbClr val="FF0000"/>
                </a:solidFill>
                <a:latin typeface="Calibri" panose="020F0502020204030204" pitchFamily="34" charset="0"/>
                <a:cs typeface="Calibri" panose="020F0502020204030204" pitchFamily="34" charset="0"/>
              </a:rPr>
              <a:t>ποιηθεί στυλό κόκκινου χρώματος</a:t>
            </a:r>
          </a:p>
        </p:txBody>
      </p:sp>
      <p:pic>
        <p:nvPicPr>
          <p:cNvPr id="4" name="Picture 3">
            <a:extLst>
              <a:ext uri="{FF2B5EF4-FFF2-40B4-BE49-F238E27FC236}">
                <a16:creationId xmlns:a16="http://schemas.microsoft.com/office/drawing/2014/main" id="{C0B623C3-80D1-439A-ABA6-5B67A071351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38765" y="1275364"/>
            <a:ext cx="9333898" cy="5347947"/>
          </a:xfrm>
          <a:prstGeom prst="rect">
            <a:avLst/>
          </a:prstGeom>
          <a:effectLst/>
        </p:spPr>
      </p:pic>
      <p:sp>
        <p:nvSpPr>
          <p:cNvPr id="7" name="Title 1">
            <a:extLst>
              <a:ext uri="{FF2B5EF4-FFF2-40B4-BE49-F238E27FC236}">
                <a16:creationId xmlns:a16="http://schemas.microsoft.com/office/drawing/2014/main" id="{4556D836-4BE0-4D11-8979-92D30AB039F6}"/>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17978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DividendVTI">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D289AE2-D2AE-49D1-AFAC-3A79F6794255}">
  <ds:schemaRefs>
    <ds:schemaRef ds:uri="http://purl.org/dc/dcmitype/"/>
    <ds:schemaRef ds:uri="16c05727-aa75-4e4a-9b5f-8a80a1165891"/>
    <ds:schemaRef ds:uri="http://purl.org/dc/elements/1.1/"/>
    <ds:schemaRef ds:uri="http://www.w3.org/XML/1998/namespace"/>
    <ds:schemaRef ds:uri="http://schemas.microsoft.com/office/2006/metadata/properties"/>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71af3243-3dd4-4a8d-8c0d-dd76da1f02a5"/>
  </ds:schemaRefs>
</ds:datastoreItem>
</file>

<file path=customXml/itemProps2.xml><?xml version="1.0" encoding="utf-8"?>
<ds:datastoreItem xmlns:ds="http://schemas.openxmlformats.org/officeDocument/2006/customXml" ds:itemID="{41E7CA09-9778-4414-AE97-8064B12DA3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27BD4C1-B6B1-4715-ABF9-E660A51A4EA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{CD6473AB-A8A6-474C-9260-C8B3E86AB519}tf33552983</Template>
  <TotalTime>0</TotalTime>
  <Words>5089</Words>
  <Application>Microsoft Office PowerPoint</Application>
  <PresentationFormat>Widescreen</PresentationFormat>
  <Paragraphs>386</Paragraphs>
  <Slides>100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100</vt:i4>
      </vt:variant>
    </vt:vector>
  </HeadingPairs>
  <TitlesOfParts>
    <vt:vector size="109" baseType="lpstr">
      <vt:lpstr>Arial</vt:lpstr>
      <vt:lpstr>Calibri</vt:lpstr>
      <vt:lpstr>Cambria</vt:lpstr>
      <vt:lpstr>Corbel</vt:lpstr>
      <vt:lpstr>Franklin Gothic Book</vt:lpstr>
      <vt:lpstr>Franklin Gothic Demi</vt:lpstr>
      <vt:lpstr>Wingdings</vt:lpstr>
      <vt:lpstr>Wingdings 2</vt:lpstr>
      <vt:lpstr>DividendVTI</vt:lpstr>
      <vt:lpstr>Εκλογεσ εν μεσω πανδημιασ</vt:lpstr>
      <vt:lpstr>Νομοθετικο πλαισιο</vt:lpstr>
      <vt:lpstr>Αρχεσ ψηφοφοριασ</vt:lpstr>
      <vt:lpstr>ΕΚΛΟΓΙΚΕΣ ΠΕΡΙΦΕΡΕΙΕΣ, ΤΜΗΜΑΤΑ ΚΑΙ ΚΕΝΤΡΑ</vt:lpstr>
      <vt:lpstr>ΕΚΛΟΓΕΙΣ ΚΑΙ ΕΚΛΟΓΙΚΑ ΚΕΝΤΡΑ ΕΚΛΟΓΙΚΗς ΠΕΡΙΦΕΡΕΙΑΣ ΑΜΜΟΧΩΣΤΟΥ</vt:lpstr>
      <vt:lpstr>ΕΚΛΟΓΙΚΑ ΚΕΝΤΡΑ ΕΛΕΥΘΕΡΗσ ΕΠΑΡΧΙΑσ ΑΜΜΟΧΩΣΤΟΥ</vt:lpstr>
      <vt:lpstr>PowerPoint Presentation</vt:lpstr>
      <vt:lpstr>Προετοιμασια υπαλληλων εκλογικων κεντρων</vt:lpstr>
      <vt:lpstr>Ημερα διεξΑΓΩΓΗΣ ΕΚΛΟΓΩΝ</vt:lpstr>
      <vt:lpstr>Καθηκοντα προεδρευοντα</vt:lpstr>
      <vt:lpstr>Καθηκοντα προεδρευοντα</vt:lpstr>
      <vt:lpstr>Πριν απο την ψηφοφορια</vt:lpstr>
      <vt:lpstr>ψηφοφορια</vt:lpstr>
      <vt:lpstr>Ασκηση εκλογικου δικαιωματοσ</vt:lpstr>
      <vt:lpstr>Οδηγιεσ προς προεδρευοντεσ  υπαλληλους για το πρωτοκολλο</vt:lpstr>
      <vt:lpstr>Προϋποθεσεις αποδοχης ατομων στο εκλογικο κεντρο</vt:lpstr>
      <vt:lpstr>Προϋποθεσεισ αποδοχησ ατομων στο εκλογικο κεντρο</vt:lpstr>
      <vt:lpstr>μετρα εντοσ κεντρου</vt:lpstr>
      <vt:lpstr>Μετρα εντοσ κεντρου</vt:lpstr>
      <vt:lpstr>Μετρα εντοσ κεντρου</vt:lpstr>
      <vt:lpstr>Μετρα εντοσ κεντρου</vt:lpstr>
      <vt:lpstr>Μετρα εντοσ του κεντρου</vt:lpstr>
      <vt:lpstr>Προτυπο εκλογικο κεντρο</vt:lpstr>
      <vt:lpstr>ΔΙΑΔΙΚΑΣΙΑ ΨΗΦΟΦΟΡΙΑΣ</vt:lpstr>
      <vt:lpstr>ΔΙΑΔΙΚΑΣΙΑ ΨΗΦΟΦΟΡΙΑΣ</vt:lpstr>
      <vt:lpstr>Ασκηση δικαΙΩματος απο τυφλο/αναπηρο</vt:lpstr>
      <vt:lpstr>Ασκηση δικαιωματοσ απο τυφλο/αναπηρο</vt:lpstr>
      <vt:lpstr>Μεσημβρινο διαλειμμα</vt:lpstr>
      <vt:lpstr>Αχρηστευση ψηφοδελτιου</vt:lpstr>
      <vt:lpstr>Ενημερωση για ψηφισαντεσ</vt:lpstr>
      <vt:lpstr>Αντιπροσωποι υποψηφιων</vt:lpstr>
      <vt:lpstr>Παρουσία αντιπροσώπων συνδυασμών/ανεξαρτήτων </vt:lpstr>
      <vt:lpstr>Λήξη ψηφοφορίας</vt:lpstr>
      <vt:lpstr>Λήξη ψηφοφορίας</vt:lpstr>
      <vt:lpstr>Ληξη ψηφοφοριασ και αναχωρηση απο το κεντρο</vt:lpstr>
      <vt:lpstr>Καταμέτρηση και Διαλογή Ψήφων</vt:lpstr>
      <vt:lpstr>Καταμέτρηση και Διαλογή Ψήφων</vt:lpstr>
      <vt:lpstr>Καταμέτρηση Ψήφων</vt:lpstr>
      <vt:lpstr>Πρακτικό κατάστασης ψηφοδελτίων</vt:lpstr>
      <vt:lpstr>Επαναμέτρηση Ψηφοδελτιών</vt:lpstr>
      <vt:lpstr>Διαλογή Ψήφων</vt:lpstr>
      <vt:lpstr>Διαλογή Ψήφων</vt:lpstr>
      <vt:lpstr>Διαλογή και Καταμέτρηση Ψήφων</vt:lpstr>
      <vt:lpstr>Καταμέτρηση Ψήφων</vt:lpstr>
      <vt:lpstr>Φύλλο Καταμέτρησης Ψήφων</vt:lpstr>
      <vt:lpstr>Καταμέτρηση Ψήφων</vt:lpstr>
      <vt:lpstr>Πίνακας Καταμέτρησης Σταυρών Προτίμησης/1</vt:lpstr>
      <vt:lpstr>Πίνακας Καταμέτρησης Σταυρών Προτίμησης/2</vt:lpstr>
      <vt:lpstr>Πίνακας Καταμέτρησης Σταυρών Προτίμησης/3</vt:lpstr>
      <vt:lpstr>Καταμέτρηση και Διαλογή Ψήφων</vt:lpstr>
      <vt:lpstr>Ολοκλήρωση Διαδικασίας</vt:lpstr>
      <vt:lpstr>Ολοκλήρωση Διαδικασίας</vt:lpstr>
      <vt:lpstr>Ολοκλήρωση Διαδικασίας</vt:lpstr>
      <vt:lpstr>Ολοκλήρωση Διαδικασίων</vt:lpstr>
      <vt:lpstr>Έγκυρα - άκυρα</vt:lpstr>
      <vt:lpstr>Έγκυρα ψηφοδέλτια</vt:lpstr>
      <vt:lpstr>Έγκυρα ψηφοδέλτια</vt:lpstr>
      <vt:lpstr>Σταυροί Προτίμησης</vt:lpstr>
      <vt:lpstr>Ποιοι δικαιούνται σταυρό προτίμησης</vt:lpstr>
      <vt:lpstr>Άκυρα ψηφοδέλτια</vt:lpstr>
      <vt:lpstr>PowerPoint Presentation</vt:lpstr>
      <vt:lpstr>Παραδείγματα εγκύρων - άκυρων ψηφοδελτίων </vt:lpstr>
      <vt:lpstr>Παραδείγματα εγκύρων - άκυρων ψηφοδελτίων </vt:lpstr>
      <vt:lpstr>Παραδείγματα εγκύρων - άκυρων ψηφοδελτίων </vt:lpstr>
      <vt:lpstr>Παραδείγματα εγκύρων - άκυρων ψηφοδελτίων </vt:lpstr>
      <vt:lpstr>Παραδείγματα εγκύρων - άκυρων ψηφοδελτίων </vt:lpstr>
      <vt:lpstr>Παραδείγματα εγκύρων - άκυρων ψηφοδελτίων </vt:lpstr>
      <vt:lpstr>PowerPoint Presentation</vt:lpstr>
      <vt:lpstr>Παραδείγματα εγκύρων - άκυρων ψηφοδελτίων </vt:lpstr>
      <vt:lpstr>Παραδείγματα εγκύρων - άκυρων ψηφοδελτίων </vt:lpstr>
      <vt:lpstr>Παραδείγματα εγκύρων - άκυρων ψηφοδελτίων </vt:lpstr>
      <vt:lpstr>Παραδειγματα εγκυρων &amp; ακυρων ψηφοδελτιων</vt:lpstr>
      <vt:lpstr>Παραδείγματα εγκύρων - άκυρων ψηφοδελτίων </vt:lpstr>
      <vt:lpstr>Παραδείγματα εγκύρων - άκυρων ψηφοδελτίων </vt:lpstr>
      <vt:lpstr>Παραδείγματα εγκύρων - άκυρων ψηφοδελτίων </vt:lpstr>
      <vt:lpstr>Παραδείγματα εγκύρων - άκυρων ψηφοδελτίων </vt:lpstr>
      <vt:lpstr>Παραδείγματα εγκύρων - άκυρων ψηφοδελτίων </vt:lpstr>
      <vt:lpstr>Παραδείγματα εγκύρων - άκυρων ψηφοδελτίων </vt:lpstr>
      <vt:lpstr>Παραδείγματα εγκύρων - άκυρων ψηφοδελτίων </vt:lpstr>
      <vt:lpstr>Παραδείγματα εγκύρων - άκυρων ψηφοδελτίων </vt:lpstr>
      <vt:lpstr>Παραδείγματα εγκύρων - άκυρων ψηφοδελτίων </vt:lpstr>
      <vt:lpstr>Παραδειγματα εγκυρων &amp; ακυρων ψηφοδελτιων</vt:lpstr>
      <vt:lpstr>Παραδείγματα εγκύρων - άκυρων ψηφοδελτίων </vt:lpstr>
      <vt:lpstr>Παραδείγματα εγκύρων - άκυρων ψηφοδελτίων </vt:lpstr>
      <vt:lpstr>Παραδείγματα εγκύρων - άκυρων ψηφοδελτίων </vt:lpstr>
      <vt:lpstr>Παραδείγματα εγκύρων - άκυρων ψηφοδελτίων </vt:lpstr>
      <vt:lpstr>Παραδείγματα εγκύρων - άκυρων ψηφοδελτίων </vt:lpstr>
      <vt:lpstr>Παραδείγματα εγκύρων - άκυρων ψηφοδελτίων </vt:lpstr>
      <vt:lpstr>Παραδείγματα εγκύρων - άκυρων ψηφοδελτίων </vt:lpstr>
      <vt:lpstr>Παραδείγματα εγκύρων - άκυρων ψηφοδελτίων </vt:lpstr>
      <vt:lpstr>Παραδείγματα εγκύρων - άκυρων ψηφοδελτίων </vt:lpstr>
      <vt:lpstr>PowerPoint Presentation</vt:lpstr>
      <vt:lpstr>Παραδείγματα εγκύρων - άκυρων ψηφοδελτίων </vt:lpstr>
      <vt:lpstr>Παραδείγματα εγκύρων - άκυρων ψηφοδελτίων </vt:lpstr>
      <vt:lpstr>Παραδείγματα εγκύρων - άκυρων ψηφοδελτίων </vt:lpstr>
      <vt:lpstr>Παραδειγματα εγκυρων &amp; ακυρων ψηφοδελτιων</vt:lpstr>
      <vt:lpstr>Παραδείγματα εγκύρων - άκυρων ψηφοδελτίων </vt:lpstr>
      <vt:lpstr>Παραδείγματα εγκύρων - άκυρων ψηφοδελτίων </vt:lpstr>
      <vt:lpstr>Παραδείγματα εγκύρων - άκυρων ψηφοδελτίων </vt:lpstr>
      <vt:lpstr>Εκλογεσ εν μεσω πανδημιασ</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2020-07-07T13:09:54Z</dcterms:created>
  <dcterms:modified xsi:type="dcterms:W3CDTF">2021-05-25T12:55:21Z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